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9.xml" ContentType="application/inkml+xml"/>
  <Override PartName="/ppt/notesSlides/notesSlide10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notesSlides/notesSlide11.xml" ContentType="application/vnd.openxmlformats-officedocument.presentationml.notesSlide+xml"/>
  <Override PartName="/ppt/ink/ink12.xml" ContentType="application/inkml+xml"/>
  <Override PartName="/ppt/notesSlides/notesSlide12.xml" ContentType="application/vnd.openxmlformats-officedocument.presentationml.notesSlide+xml"/>
  <Override PartName="/ppt/ink/ink13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4012" r:id="rId2"/>
    <p:sldMasterId id="2147484156" r:id="rId3"/>
    <p:sldMasterId id="2147484160" r:id="rId4"/>
  </p:sldMasterIdLst>
  <p:notesMasterIdLst>
    <p:notesMasterId r:id="rId31"/>
  </p:notesMasterIdLst>
  <p:sldIdLst>
    <p:sldId id="371" r:id="rId5"/>
    <p:sldId id="359" r:id="rId6"/>
    <p:sldId id="356" r:id="rId7"/>
    <p:sldId id="307" r:id="rId8"/>
    <p:sldId id="310" r:id="rId9"/>
    <p:sldId id="313" r:id="rId10"/>
    <p:sldId id="357" r:id="rId11"/>
    <p:sldId id="358" r:id="rId12"/>
    <p:sldId id="360" r:id="rId13"/>
    <p:sldId id="361" r:id="rId14"/>
    <p:sldId id="362" r:id="rId15"/>
    <p:sldId id="363" r:id="rId16"/>
    <p:sldId id="364" r:id="rId17"/>
    <p:sldId id="365" r:id="rId18"/>
    <p:sldId id="366" r:id="rId19"/>
    <p:sldId id="367" r:id="rId20"/>
    <p:sldId id="368" r:id="rId21"/>
    <p:sldId id="369" r:id="rId22"/>
    <p:sldId id="378" r:id="rId23"/>
    <p:sldId id="372" r:id="rId24"/>
    <p:sldId id="373" r:id="rId25"/>
    <p:sldId id="374" r:id="rId26"/>
    <p:sldId id="375" r:id="rId27"/>
    <p:sldId id="376" r:id="rId28"/>
    <p:sldId id="377" r:id="rId29"/>
    <p:sldId id="379" r:id="rId3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4624" autoAdjust="0"/>
  </p:normalViewPr>
  <p:slideViewPr>
    <p:cSldViewPr>
      <p:cViewPr varScale="1">
        <p:scale>
          <a:sx n="87" d="100"/>
          <a:sy n="87" d="100"/>
        </p:scale>
        <p:origin x="1358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33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19-10-11T03:59:45.90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2540 13882 0,'35'0'94,"1"35"-94,69 0 16,1-17-1,124 0 17,122 17-17,89 18 1,-53 0 0,18 0-1,-18 194 1,-194-142-1,18 1-15,35-35 16,405 105 0,-281-141-1,17 18 1,53-35 0,-71 17-1,230-17 1,-388 0-1,264 35 1,-35-1 0,88 37 15,194 16-15,-88 1-1,-300-88-15,212 35 16,-159-53-1,-123 0 1,-177 0 0,71-71-1,-53 18 1,88-35 0,53-18-1,229-17 1,18 52-1,-36-35 1,-52 71 15,-159 18-15,-212 17 0,-17 0-1,52 0 1,36-53-1,88-18 1,-53 53 0,247 18-1,-282 0 1,247 0 0,-247 0-1,141 0 1,-88 0-1,-18 0 1,-18 0 15,1 0-15,34 36 0,-52-19-1,-71-17 1,-17 0-1,106 0 1,70 53 0,105-35-1,266 52 1,-336-70 0,-17 0-16,229 0 15,35 0 1,-35 0 15,-141-70-31,-247 70 31,0-53-15,17 18 15,19-1-15,16-52-1,-87 53 1,35 0-16,-18 17 16,106-88-1,89 53 1,-107 18 0,-105 17-1,-54 18 63,-16 0-78,-37 0 16,-881 18 0,229 53-1,18-36-15,-1076-35 16,-300-18-1,0 18 1,335 106 0,353 0-1,406-18 1,-265-176 0,564 0-1,142-18 1,299 35-1,-158-17 1,17 18 15,-123-1-15,141 0 0,-18 1-1,194 52 1,-35 1-1,-176 17 1,-36-53 0,1-18-1,17 54 1,53 17 0,106 0-1,193 0 1,54 0-1,-18 17 17,53 89-17,88 53 1,53 17 0,300 159-1,336 53 1,387 36-1,547 175 1,-371-352 0,336-53-1,-547-194 1,1887-105 0,-1164 105-1,-1093-53 1,-742 53-1,1 0 110,52 0-125,-17 0 16,36 0-16,510 0 16,424 105-1,-740-69 1,-248-54 0,-35-35-1,-247-35 1,-212-36-1,-458-17 1,18 141 15,-19 159-15,424-124 0,-829-52-1,-952-177 1,564 88-1,300 0 1,335 106 0,229 0-1,265 0 1,-159-141 0,195 17-1,193 36 1,335 71-1,-17 17 32,-18 0-31,-35 0 0,53 0-16,-124 0 15,18 0 1,123 0 15,18-36 32,-35-34-63,-1-36 15,-34-53 1,-36 71-1,71 35 1,17 18 31,18 17-31,88-88-1,106-35 1,-141 124-16,388-89 15,565 0 1,-283 71 0,1058-124-1,-140 229 1,758 389 0,-1288-230-1,-458-70 1,-248-106-1,-105-53 1,-88 0 15,70 0-15,88-35 0,36-36-1,-71-17 1,-52 35-1,-231 0 1,125 36 0,87-19-1,230 36 1,35 36 0,-52 34-1,-89 1 1,-212-71-1,-158-18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19-10-15T14:55:39.3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1623 1147 0,'35'17'31,"-17"1"-31,52 17 16,-17 0-16,88 36 31,36-53-15,52-18-1,-88 0 1,-53-53-1,124-141 1,-53 35 0,-36-35-1,-88 53 1,-35 0 0,0 52-1,0-16 1,-17-1-1,-1 35 1,-17 36 0,-71-18 15,-53 53-15,18 0-1,53 0 1,-71 88-1,124-35 1,-230 229 0,212-176-1,-123 159 1,106-159 0,34-18-1,36 0 1,36 53-1,16-106 1,19 1 0,17-36 15,-53 0-15,1 0-1,17 0 1,-36 0-1,19 0 1,-19-18 0,-17 0-1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19-10-16T14:07:32.9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19650 5450 0,'0'-17'93,"17"17"-93,19-18 16,-19 18 0,54 0-1,-18 0 1,35 0-1,-70 0 1,17 0-16,18 0 16,17 0-1,36 0 1,-35 0 0,87 0-1,-87 0 1,35 0-1,-71 0 1,53 0 15,71 0-15,0 0 0,0 0-1,-36 0 1,-17 0-1,0 0 1,-18 0 0,-35 0-1,70 0 1,-70 0 0,71 0-1,-36 0 1,-18 0-1,-17 0 1,18 0 15,17 0-15,-35 0 0,35 0-1,-17 0 1,-54 0 78</inkml:trace>
  <inkml:trace contextRef="#ctx0" brushRef="#br0" timeOffset="2561.889">20144 4780 0,'-18'53'141,"0"-35"-126,1-1-15,-19 36 16,19 0 15,-1-35-31,-17 17 16,35-17-1,-53 17 1,35-17 0,1 17-1,-19 0 1,36-17 15,-35-1-31,0 19 16,17-1 15,-17-17 0,35-1-15,-18 19 0,-17-19-1,0 18 1,17-17-1,0 17 1,18-17 375,0 17-376,0-17 1,36 0 0,-19 17-16,19 0 15,17 36 1,-36-36-1,18 0 1,18 53 0,-35-52-1,17 17 1,-17-18 0,0 0 15,-1-17-31,1-18 15,-1 35 1,1-35 15,0 0-15,17 0 0,0 0 15,-17 18-16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19-10-16T14:12:42.35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12294 15275 0,'18'0'93,"0"0"-77,34 0-16,-16 0 16,-19 0-1,19 0-15,17 0 16,-18 0-1,0 0 1,0 0 0,54 0-1,-54 0 1,0 0 0,18 0 15,-35 0 0,17 0-15,-17 0-16,17 0 15,-17 0 1,17 0 0,18 0 15,-18 0-16,18 0-15,-35 0 16,-1 0 0,19 0-1,34-17 17,54-1-17,-72 18 1,19-18 15,0 1-15,-19-1-1,-16 18-15,52-18 16,35 18 0,-87 0-1,-19 0 1,1 0 31,35 0 15,-18-17-46,-17 17-1,17 0 1,-17-18 0,17 18-1,53 0 1,-70 0-16,194 0 16,-160 0-1,248 0 1,-88 0-1,-124 0 1,-53 0 0,1 0-1,-19-17 17,1-1-17,0 18 16,17-18-15,0 18 0,0-17-1,18 17 1,-35 0-16,0 0 16,17-18-1,-17 18 16,17 0 16,18-18-15,-53 1-17,17 17 1,19 0-1,-1 0 1,-17 0 15,17 0-15,0 0 0,-17 0-1,52 0 1,-34 0-1,-19 0-15,19 0 16,69 0 0,19 0-1,-18 0 17,-18 0-17,53 0 1,-88 0-1,-18 0 1,0 0 125,-17 0-141,106 0 15,-1 0 1,18 0 0,0 0-1,-53 0 1,1 0-1,87 0 1,18 0 0,-18 0-1,-87 0 1,-1 0 0,-71 0-1,19-36 16,-1 36 16,-17 0-31,-18-17 0,70 17-1,-34 0 1,34-18-16,1 0 15,17 18 17,-35 0-17,35 0 1,124 0 0,-159 0-1,123 0 1,0 0-1,-17 0 1,-53 0 0,0 0-1,-36 0 1,-34 0 0,16-35 15,-34 35-16,35 0 1,0-17 0,-18 17-1,18 0 1,18 0 0,-36 0-1,0 0 1,36 0-1,-1 0 1,89 0 0,88 0-1,-176 0 1,87 0 0,-52 0 15,53 0-16,-71 17 1,-70-17 0,-1 0-1,19 0 1,17 0 0,17 35-1,-17-35 1,35 0-1,-17 18 1,-36-18 0,18 53-1,18-53 1,-1 35 0,-17-35-1,-18 0 1,18 0-1,18 0 17,-1 36-17,-34-36-15,17 0 16,-18 0 0,35 0-1,1 0 1,88 0-1,-1 17 1,19 19 0,17-19-1,-53 18 1,-70-35 0,-1 0 15,18 0-16,-17 0 1,-54 0 0,1 0-1,17 0 1,18 0 0,18 0-1,-36 0 1,18 0 31,35 0-32,-17 0 1,-54 0 0,1 0 46,0 0-46,35 0 62,-36 0-78,36-35 15,53 18 1,-88-1 0,-1 0-1,-52 18 204,-18 0-203,-35 0-16,-36 0 15,-34 18 17,34 0-17,71-1-15,0 1 16,-35-1-1,71-17 1,-107 36 0,36-36-1,-18 0 1,71 0 0,-1 17-1,-16 1 1,-19 35-1,18-53 1,18 0 0,0 35-1,-54-17 1,-34 35 0,35 0 15,17-53-16,-17 0 1,17 35 0,-17-17-1,-35-18 1,35 0 0,-1 0-1,36 0 1,-17 0-1,35 0 1,-1 0 0,-17 17-1,-52 1 1,16-18 0,-16 0 15,34 0 0,18 0-15,0 0-1,-35 0 1,-53 0 0,53 0-1,17 0 1,18 0-1,0 0 1,-17 0 0,-54 0-1,36 0 1,35 0-16,18 0 31,0 0-15,-18 0-1,17 0 1,19 0 0,-19 0-1,-34 0 1,52 0 0,-35 0-1,18 0 1,-18 0-1,-70 0 1,34 0 0,37 0-1,-37 0 1,36 0 15,-17 0-15,-1 0-1,36 0 1,0 0 0,-36 0-1,18 0 1,-158 0 0,193 0-1,-70 0 1,-18 0-1,18 0 1,-18 0 0,71 0-1,-18 0 1,-18 0 15,18 0-15,-70 0-1,52 0 1,54 0 0,-54 0-1,0 0 1,36 0 0,-71 0-1,-17 0 1,-36 0-1,36 0 1,-71 0 0,17 0-1,19 0 1,69 0 15,19 0-31,34 0 16,1 0 15,0 0 0,17 0-15,1 0-16,-72 0 16,19 0-1,-1 0 1,18 0-1,-17 0 1,17 0 0,0 0-1,-88 0 1,106 0 15,-106 0-15,-36 0-1,1 0 1,88 0 0,35 0-1,0 0 1,17 0 0,-16 0-1,16 0 1,1 0-1,-53 0 1,-124-35 0,53 35 15,-52-36-15,70 1-1,52 35 1,1 0-1,0 0 1,0 0 0,-71 0-1,-158 0 1,140 0 0,18 0-1,36 0 1,-36 0-1,-52 0 1,34 0 0,142 0-1,0 0 1,17 0 46,53 0 17,-17 0-79,0 0 15,17 0 1,0 0-16,0 0 15,1 0 1,34 0 0,54 0-1,-19-35 1,125 17 15,-89-17-15,0 17-1,-123 18 1,70 0 0,18 0-1,35-35 1,-53 35 0,35-18-1,-17 18 1,35-35-1,-88 17 1,53 18 0,0 0-1,35 0 1,-17 0 15,-1 0-15,-70 0-1,0 0 1,17 0 0,1-35-1,17 35 1,-35 0 0,-18-18-1,18 18 1,-17 0-1,69-35 1,-16 35 0,69 0-1,19 0 17,-19 0-17,-52 0 1,-17-17-1,-37 17 1,54 0 0,35 0-1,18 0 1,18 0 0,-19 0-1,-34-18 1,-71 18-1,17 0 1,1 0 0,-1 0-1,1 0 1,17 0 15,-70 0-15,52 0-1,18 0 1,36 0 0,17 0-1,-53 0 1,53 0 0,-123 0-1,53 0 1,-19 0-1,54 0 1,-35 0 0,-1 0-1,1 0 1,17 0 0,-35 0 15,18 0-31,-18 0 31,-18 0-15,18 0-1,17-18 1,18 18 0,-70 0-1,70 0 1,1 0-1,-19-35 1,-35 35 0,-17 0-1,105 0 1,-17 0 0,35 0 15,-70 0-16,35 0 1,35 0 0,-18 0-1,-17 0 1,53 0 0,-71 0-1,0 0 1,-35 0-1,18 0 1,-18 0 0,35 0-1,35 0 1,54 0 0,-89 0 15,-35 0-16,-35 0 1,17 0 0,18 0-1,53 0 1,-36 0 0,18 0-1,-52 0 1,-1 0-1,18 0 1,0 0 0,-18 0-1,0 0 1,36 0 0,52 0 15,-35 0-16,54 0 1,69 0 0,-140 0-1,-54 0 1,-105 0 218,35 0-234,-35 0 16,-212 0 0,212 0-1,-88 0 1,52 0-1,1 0-15,-107 0 16,-16 0 0,-19 0-1,0 0 1,54 0 0,-124 0 15,158 0-16,107 0 1,-36 0 0,-35 0-1,-53 0 1,35 0 0,0 0-1,18 0 1,18 0-1,-89 0 1,71-18 0,17 18-1,-17 0 1,-18 0 0,89 0 15,52 0-16,-17 0 1,-18 0 15,0 0-31,-35 53 16,35-35 0,35 0-1,1-1 126,17 1-126,17-18-15,-17 35 32,18-17-17,35-18 1,35 35 0,36 0-1,34-35 1,1 0-1,-88 0 1,34 0 0,-34 0-1,-36 0-15,71 0 16,0 0 0,-35 0-1,17 0 1,123 0 15,72 0-15,-72 0-1,-87 0 1,-54 0 0,-34 0-1,-1 0 1,71 0-1,17 0 1,36 0 0,-71 0-1,-17 0 1,87 0 0,-69 0 15,34 0-16,53 0 1,-52-17 0,-1 17-1,19 0 1,34 0 0,36 0-1,-54-18 1,-105-17-1,-35 35 1,0 0 0,17 0-1,35 0 1,-52 0 78,88 0-94,-18 0 15,53 0 1,0 0 0,71 0-1,-106 0 1,-71 0-1,-17 0-15,-89 0 250,-35 0-234,-70 0-16,-36 0 0,-17 0 16,-247 0-1,17 0 1,36 0 0,-18 0 15,-53 0-16,106 0 1,-18 0 0,18 0-1,71 0 1,-36 0 0,-88 0-1,141 0 1,-35 0-1,-18 0 1,36 0 0,52 0-1,106 0 1,106-18 0,18 0 15,0 18-16,-18 0 17,0-35-17,-18 18 1,18 17 0,18 0-1,-18 0-15,36 0 16,-19 0 234,1 0-235,-18 0-15,-17 0 16,-72 0 0,107 0-1,18 0 1,-1 17 0,71-17 187,35 0-203,0 0 15,36 0-15,34 0 16,-52 0 15,0 0-15,-71 0-1,18 0 1,-17 0 0,87 0-1,-17-17 1,-36 17 0,36 0-1,18 0 1,70 0-1,-53 0 1,123 0 0,-52 0-1,-141 0 1,-1 0 0,54 0 15,52 0-16,-70 0 1,35 0 0,35 0-1,107 0 1,-125 0 0,-34 0-1,17 0 1,106 0-1,-71 0 1,-35 0 0,-52 0-1,-1 0 1,-18 0 0,36 0 15,194 0-16,-141 35 1,70-18 0,18 19-1,-123-36 1,52 53 0,124 0-1,105 17 1,-16-52-1,34-18 1,-335 0 0,0 0-1,36 0 1,34 0 0,1 0 15,-71 0-16,-52 0 1,17 0 0,-18 0-1,35 0 1,19 0 0,-72 0-1,19 0 16,-1 0-15,35 0 0,-17-36-16,0 36 15,-35-17 1,17 17 0,-17 0 15,17-35 0,-17 35-15,-1 0-1,36 0 1,0-36 46,-18 36-62,1-17 16,34-19 0,-105 36 218,-53 0-218,-53 0-1,-106 36-15,53-36 16,-36 0 0,54 0 15,-71 0-16,-17 0 1,-125 0 0,1 0-1,71 0 1,-1 0 0,195 0-1,-1 0-15,36 0 16,-53 0-1,-71 0 1,1 0 0,-1 0-1,36 17 1,-36-17 15,0 0-15,54 0-1,-1 0 1,18 36 0,106-36-1,-71 35 1,-106-18 0,71-17-1,-35 0 1,-54 0-1,19 0 1,-195 0 0,-17 0-1,370 0 1,0 0 0,0 0 15,-35 0-16,35 0 1,-124 0 0,89 0-1,-53 0 1,0 0 0,-71 0-1,124 0 1,-53 0-1,53 0 1,0 0 0,-18 0-1,53 0 1,0 0 0,-71 0 15,-17 0-16,35 0 1,1 0 0,16 0-1,-16 0 1,-37-17 0,54 17-1,-88 0 1,-36 0-1,-35 0 1,71 0 0,52 0-1,54 0 1,35 0 0,-18 0 15,-18 0-16,36 0 1,-106 0 0,70 0-1,18 0 1,-88 0 0,-18 0-1,36 0 1,17 0-1,18 0 1,70 0 203,-17 0-188,0 0-15,-18 0-16,0 0 15,18 0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19-10-16T14:19:24.6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12488 10954 0,'0'-18'203,"18"18"-46,0 0-126,-1 0 63,1 0-63,17 0 235,-35-18-251,18-17 16,17 18-15,0-1 0,-35 0 15,0 71 125,0-35-156,-35 35 16,17-18-1,1 0 1,-1-35 0,1 18 31,-1 0-32,-17 17 63,17 18 0,0-53-78,18 35 16,0-53 140,0-17-124,0 0-17,0 17-15,0 1 16,0-36-1,18 35 17,0 0-17,-18 1 17,0 34 61,0 36-77,-36 0 0,36-70 249,0-19-218</inkml:trace>
  <inkml:trace contextRef="#ctx0" brushRef="#br0" timeOffset="3717.862">12665 11342 0,'17'0'468,"19"0"-358,-19 0-32,1 0 31,0 17-109,-1-17 32,1 0 233,-18-17-202,0-1-32,0 1 16,0-1-16,0 0-15,0-17 31,0 17 46,-18 18 64,1 0-142,-1 0 32,0 18-16,1-18 32,-1 0-48,-17 53 48,17-35-63,18-1 16,0 1 46,0-1-46,0 1-1,0 17 1,0 1 0,0-19 15,0 1-31,0 0 15,0-1 1,0 1 0,0-1-1,0 1 1,0 17 15,0 1-15,0-19-1,0 1 1,0 0 15,0-1 1,0 1-1,0 17-16,0 0 110</inkml:trace>
  <inkml:trace contextRef="#ctx0" brushRef="#br0" timeOffset="6123.54">12559 11571 0,'18'0'203,"-1"0"-187,1 0-1,17 0 1,-17 0-16,17 0 16,-17 0-1,-1 0 17,1 0-17,0 0 1,-1 0-1,18 0 1</inkml:trace>
  <inkml:trace contextRef="#ctx0" brushRef="#br0" timeOffset="8357.416">12947 11359 0,'-18'18'140,"18"0"-140,-17-18 313,17 17-235,0 1 187,0 0-155,0 17-79,0-17 16,0-1-31,0 18-1,0-17 1,0 0 46,0-1-46</inkml:trace>
  <inkml:trace contextRef="#ctx0" brushRef="#br0" timeOffset="10809.961">13017 11377 0,'-17'0'157,"-1"18"-142,18-1 1,0 19 0,0-1 30,0-17-30,0-1 47,0 1 15,0-1-47,0 1 110</inkml:trace>
  <inkml:trace contextRef="#ctx0" brushRef="#br0" timeOffset="-198973.202">18591 5503 0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19-10-11T04:07:58.65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14570 741 0,'17'17'0,"1"-17"47,17 18-31,-17 0-1,17-18 1,18 17 0,35-17-1,0 0 1,1 0-1,-19 0 1,54 0 15,-1 0-15,-35 0 0,-52-53-16,17 36 15,-1-18 1,-16 17-1,-19 18 1,36-18 0,36 18-1,-37-17 1,-16 17 0,-1 0 15,18-36-16,0 36 1,-18 0 0,89 0-1,281 0 1,72 0 0,-37 0-1,-122 0 1,-247 0-1,-36 0 1,35 0 0,1 0-1,-36 0 1,-17 0 0,17 0-1,-17-17 1,17 17 46,0 0-46,1 0 0,87-18-1,-52 18 1,-18 0-1,52 0 1,36 0 0,-52 0-1,-19 0 1,-34 0-16,140 0 16,18 0-1,-18 0 1,54 0-1,-54 0 17,-105 0-17,-54 0 1,1 0 15,35 0-15,53 0-1,-53 0-15,105 0 16,-17 0 0,124 0-1,70 0 1,-70 18 0,-18-18-1,-71 0 1,-88 0-1,-70 0 1,17 0 31,18 17-31,71-17-1,-54 0-15,36 18 16,53 0-1,-71-1 1,-53-17 0,53 0-1,-35 0 1,-35 0 109,52 0-125,-17 0 16,177 0-1,-54 0 1,-88 0-1,0 0 1,18 0 0,35 0-1,0 0 1,-35 0 0,-53 0-1,-17 0-15,-36 18 141,-36-18-141,-17 0 15,-17 35 1,-54-17 0,1-18-1,52 0-15,-35 0 16,-17 0 0,-1 0-1,-17 0 1,-17 0-1,17 0 17,17-18-32,18-17 31,53 17-15,18 18-1,-36-17 1,1 17-1,-195-71 1,54 53 0,52 18-1,53-35 1,-35 35 0,-35-17-1,17-1 1,-88 0-1,-106 1 1,141-19 0,18 1 15,124 35-15,52 0-16,-52 0 15,17 0 1,-18 0-1,-35 0 1,-88 0 0,0 0-1,36 0 1,-107 0 0,-141 0-1,159-18 1,0-17-1,0 17 1,71 18 15,0 0-15,35 0 0,52 0-1,-105 0 1,36 0-1,-19 0 1,-17 0 0,159 0-1,-18 0 79,0 0-94,-18 0 31,-140 0-15,-18 36 0,-195 34-1,-17 1 1,106-36-1,35-35 1,247 0 0,89 0 109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19-10-11T04:08:49.1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12083 16951 0,'35'0'141,"-17"0"-126,17 0 1,53 0 0,0 0-1,-35 0 1,18 18-1,-1-1 1,18 19 0,-35-19-1,-17-17 1,-1 0 0,0 0-1,-17 0 1,52 0-1,-34 0 1,34 0 0,-35 0 15,54 0-15,-19 0-1,1 0 1,52 0-1,-35 0 1,-52-17 0,-19 17-16,1 0 15,0 0 17,-1-18-17,1 18 1,0-18-1,-1 18 64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19-10-11T04:08:50.89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13370 16986 0,'-53'0'15,"106"0"-15,-141 0 0,0 0 16,70 0 0,-17 0 31,0 0-32,-1 0-15,1 0 16,-53 0-1,-36 0 1,36 0 0,0 0 15,35 0-15,18 0-1,-36-17 1,36-19-1,17 36 1,1 0 31,-36 0-16,35-17-31,-17 17 16,17 0-1,-17 0 1,123 0 62,-17 35-62,-18-35-1,105 0 1,89 53 0,-70-53-1,34 0 1,19 0 0,34 0-1,-228 0 1,-19 0-1,-52 0 95,-36 0-95,-34 0-15,-19 0 16,-370 0 0,106 0-1,-70-18 1,352 18 0,-71 0-1,124 0 1,142 0 109,-36 0-125,52 0 15,54 0 1,494 0 0,-36 0-1,-17 0 1,-159 0 0,-406 0-16,-70 0 93,-18 0-77,-35 0 0,-36 0-1,-264 0 1,-18 18-1,-35 0 1,53 17 0,124-35-1,229 35-15,-18-35 16,35 0 0,-17 0-1,-18 0 16,-35-70-15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19-10-11T04:08:52.20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12030 15875 0,'-18'-18'188,"71"1"-173,-35 17-15,35 0 16,17 0-16,106 0 16,-105 0-1,53 0 1,-36 0 15,-53-18-15,-17 18-1,-1 0 1,1 0-16,17 0 31,0 0-15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19-10-11T04:08:53.48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12206 16986 0,'35'0'63,"18"0"-48,0 0-15,18 0 16,35 0-1,105 0 1,36 0 0,-53 0-1,-53 0 1,-35 0 0,-71 0-1,-17 0 48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19-10-11T04:08:58.97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10707 16598 0,'-35'18'62,"35"70"-62,-18 0 16,0 177-1,1-1 1,-54 107 15,-88 158-15,106-353-1,18-52-15,-53 70 16,88-141 0,0-106 77,0-35-77,0 17-16,18-52 16,87-230-1,-52 194 1,35-194 0,36 53-1,35 1 1,-53 122-1,-36 54 1,1-1 0,-36 71-1,-17 36 1,-18 87 46,0 18-46,0 106-16,0 106 16,0 18-16,0 264 31,0-88-15,0-106-1,0-300 1,0-53-1,17-35 17,71-88-17,1-124 1,16-176 0,-34 212-16,35-194 15,-89 211 1,-17 124-1,-70 35 32,-36 105-15,-141 160-32,88-106 31,-70 176-16,70-106 1,159-194 0,18-17-1,0-18-15,140-35 16,336-212 0,212-212-1,-54 71 1,-264 106-1,-370 247 1,-18 17 0,-70 0 15,-124 18-15,-159 106 15,-106 88-16,212-105-15,-211 105 16,140-53 0,230-124-1,53 1 1,17-18 109,-17 0-109,-124 18-1,-88 52 1,159-52-1,88-1 1,70-34 15,407-248-15,228-141 0,36-17-1,-300 106 1,-265 193-1,-176 107 17,-53 34-1,-35 36-15,-176 123-16,-36 36 31,106-88-16,141-107 1,35-17 0,18-17 62,0-1-63,-17 0 1,-19 1 0,-52 17-1,-53 0 1,-53 0 0,18 0 15,-1 0-16,71 17 1,106 1 0,0-53 93,106-18-109,-35 35 16,52-52-16,301-72 15,-89 90 1,-282-1 15,-89 70 0,-52 1-15,-282 105 0,-142 54-1,54-36 1,228-53 0,195-70-1,17-1 1,107-87 31,-19 52-47,54-52 15,70-19 1,123-122 0,-158 123-1,-141 70 1,-142 106 46,-17-35-62,35 18 16,-123 140 0,105-123-1,54 18 1,70-70-1,0-19 1,53-17 0,0-17-16,264-54 15,36-35 1,-318 106 15,-17 0 16,-89 53-31,-140 106-1,17-18 1,105-35 0,72-106-1,17 35 16,53-17-15,88-124 0,-18 71-1,18-54 1,-105 54 0,-19 35 46,-34 35-62,-1-17 16,-35 17-1,-53 71-15,71-71 16,-36 18 0,54-35-1,17 0 32,35-54-31,71-17-16,0 1 15,-53 34 1,-106 36 46,0-18-46,0 52-16,-71 19 16,1 35-1,17-18 1,88-70 0,1-1-1,105-17 32,18 0-31,-18 0-16,-70 0 15,17 0 1,-35 36 46,0 34-62,-18 1 16,-52-1 0,52 18-1,18-70 48,35-18-63,71-35 15,-88 35 1,-71 88 47,-35-35-63,17 0 15,-17 35 1,-35 53-1,87 0 1,36-53 0,18-88-1,0 0 1,-18-17 0,194-71-1,-89 17-15,-34 0 16,70-34-1,0 16 1,36 19 0,-19-1-1,-70 36 1,-70 35 15,0 0-31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19-10-11T04:09:00.06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13282 17586 0,'0'18'32,"18"-18"61,52 0-93,-17 0 16,71 0-16,193 0 16,18-106-1,-123 35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19-10-11T06:38:43.4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2187 353 0,'0'-18'47,"-17"18"-31,-19 0-1,1 0 16,17-18-15,1 18 0,-1 0 15,0 0 47,1 0-62,-18 0-16,-1 0 31,19 0-15,-1 18-1,0-18 1,-17 18-1,35-1 95,-53 36-95,36-35 1,-1 35 0,-17 0-1,-1 35 1,-17 0 0,53-53-1,-17 1-15,-1-19 31,18 19-15,0 17 0,0-18-1,53 88 1,0 1 0,18-1-1,-19-17 1,19-106-1,-18 35 17,0 18-17,-36-35 1,19 17 0,-19-35-1,19 0 1,-19 35-1,1-35 17,0 0-32,52 0 15,54 0 1,52 0 0,18 0-1,-35-35 1,-106 18-1,17-1 1,142-88 0,-124 71-1,-53-18 1,-17 35 0,17-17-1,-35-18 1,0 18-1,0 17 1,0-35 0,0 0-1,0-17 1,0 17 15,0-53-15,0 18-1,0-36 1,0 36 0,0-53-1,0 106 1,-35-1 0,17 1-1,-17 35 1,17-35-1,-70 35 1,88-18 0,-53 1-1,36 17 1,-19 0 15,19 0-31,-18 0 16,-1 0-1,19-18 1,-1 0 0,-35 18-1,-18 0 1,-52 0 0,52 0-1,19 0 1,-90 0-1,19 0 1,52 0 0,18 0-1,18 0 17,-18 18-32,36 0 31,-1-1-16,-35-17 17,35 0-17,1 0 1,-1 0-16,-17 36 16,-18-36-1,0 0 1,35 0 62,1 0-62,-18 0-1,-18 52 1,35-16 15,-17-1-15,35 18-1,0-18-15,-18 18 16,18 0 0,0-35-1,0 17 1,0 0-1,0-17 1,0 17 15,0-17-31,0-1 16,0 36 15,0-35-15,35 35-1,-17 0 1,17-53 15,36 53-15,-54-53-16,36 35 16,18 18-1,-18-35 1,-18-1-1,-17-17 64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4E572235-80D2-4114-B5E6-F9ACD85ECA99}" type="datetimeFigureOut">
              <a:rPr lang="en-US"/>
              <a:pPr>
                <a:defRPr/>
              </a:pPr>
              <a:t>10/16/2019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256BD48-FCCE-466D-B6BF-E3102FB9AA0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Today we will discuss about the Modeling and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54EA00-3FE7-45BB-8861-608A115B0E74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002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0938" y="692150"/>
            <a:ext cx="4556125" cy="34163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In such type of questions where symmetry is not present , labelling is very imp. </a:t>
            </a:r>
          </a:p>
          <a:p>
            <a:r>
              <a:rPr lang="en-US" altLang="en-US" dirty="0"/>
              <a:t>To determine which line is hidden and which is visible , observe the S.V. from the right as shown by the arrow</a:t>
            </a:r>
          </a:p>
          <a:p>
            <a:r>
              <a:rPr lang="en-US" altLang="en-US" dirty="0"/>
              <a:t>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0938" y="692150"/>
            <a:ext cx="4556125" cy="34163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This is the offset case i.e. the axes are parallel and separated by some distance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0938" y="692150"/>
            <a:ext cx="4556125" cy="34163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Today we will discuss about the Modeling and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54EA00-3FE7-45BB-8861-608A115B0E74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8711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CA15670-30CC-480E-A97C-D9B8F352A296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24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694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0938" y="692150"/>
            <a:ext cx="4556125" cy="34163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0938" y="692150"/>
            <a:ext cx="4556125" cy="34163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0938" y="692150"/>
            <a:ext cx="4556125" cy="34163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0938" y="692150"/>
            <a:ext cx="4556125" cy="34163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There is no part of the intersection in the top view as the curve of intersection comes in line with the circumference of the circle when seen from the top. 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0938" y="692150"/>
            <a:ext cx="4556125" cy="34163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0938" y="692150"/>
            <a:ext cx="4556125" cy="34163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0938" y="692150"/>
            <a:ext cx="4556125" cy="34163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0938" y="692150"/>
            <a:ext cx="4556125" cy="34163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91000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2664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01376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8D115C-53C6-4F34-ADE9-D9F10006BB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59334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1CD75A-8950-46BD-83B5-4466F1264C3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30741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F3EAB9-08FE-42A3-9DD8-55031D919C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63233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4D056C-55B6-4434-85D9-9422A1DA6D4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50881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2428F2-BDC5-4EE5-9016-F1EAE85F94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33168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E4DDE2-2D23-4F3A-9836-111B25F2DFB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9179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51F3D3-371A-4EE0-A2F4-4A85CEDA800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38573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1B05B3-0F17-4857-B182-84AE9334180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0847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609600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Times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8674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dobe Garamond Pro Bold" pitchFamily="18" charset="0"/>
              </a:defRPr>
            </a:lvl1pPr>
            <a:lvl2pPr>
              <a:defRPr>
                <a:latin typeface="Times" pitchFamily="18" charset="0"/>
              </a:defRPr>
            </a:lvl2pPr>
            <a:lvl3pPr>
              <a:defRPr>
                <a:latin typeface="Garamond" pitchFamily="18" charset="0"/>
              </a:defRPr>
            </a:lvl3pPr>
            <a:lvl4pPr>
              <a:defRPr>
                <a:latin typeface="Times" pitchFamily="18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97658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FAEBD7-C72C-436A-9AEF-DBBF17E696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56841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DCD037-A8A6-418F-8963-EFCCB401DE5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33053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6B9955-BBCF-4BA4-A2EA-783098F845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07056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F47E64-3EE4-4A5E-834A-9AAFE578F597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617B">
                    <a:shade val="9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 October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4617B">
                  <a:shade val="90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rgbClr val="04617B">
                    <a:shade val="9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CE101 Lec2: Conics and Curves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4617B">
                  <a:shade val="90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237F3A-BB05-4587-9A37-8B5E8F8C248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4617B">
                    <a:shade val="9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4617B">
                  <a:shade val="90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6825047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477054"/>
          </a:xfrm>
        </p:spPr>
        <p:txBody>
          <a:bodyPr>
            <a:spAutoFit/>
          </a:bodyPr>
          <a:lstStyle>
            <a:lvl1pPr algn="ctr">
              <a:defRPr sz="2800" b="1" u="sng">
                <a:solidFill>
                  <a:srgbClr val="3333FF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>
          <a:xfrm>
            <a:off x="228600" y="228600"/>
            <a:ext cx="1828800" cy="365125"/>
          </a:xfrm>
        </p:spPr>
        <p:txBody>
          <a:bodyPr anchor="ctr" anchorCtr="0"/>
          <a:lstStyle>
            <a:lvl1pPr algn="ctr">
              <a:defRPr sz="2400" b="1" i="1">
                <a:solidFill>
                  <a:schemeClr val="tx1"/>
                </a:solidFill>
                <a:latin typeface="Monotype Corsiva" pitchFamily="66" charset="0"/>
                <a:cs typeface="Times New Roman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2F53F-7AE5-4973-B54E-2DB46515C0B3}" type="datetime3">
              <a:rPr kumimoji="0" lang="en-US" sz="2400" b="1" i="1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 October 2019</a:t>
            </a:fld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>
          <a:xfrm>
            <a:off x="1981200" y="228600"/>
            <a:ext cx="5562600" cy="369888"/>
          </a:xfrm>
        </p:spPr>
        <p:txBody>
          <a:bodyPr wrap="square" anchor="ctr" anchorCtr="0">
            <a:spAutoFit/>
          </a:bodyPr>
          <a:lstStyle>
            <a:lvl1pPr algn="ctr" fontAlgn="base">
              <a:spcBef>
                <a:spcPct val="0"/>
              </a:spcBef>
              <a:spcAft>
                <a:spcPct val="0"/>
              </a:spcAft>
              <a:defRPr sz="2400" b="1" dirty="0" smtClean="0">
                <a:solidFill>
                  <a:schemeClr val="tx1"/>
                </a:solidFill>
                <a:latin typeface="Monotype Corsiva" pitchFamily="66" charset="0"/>
                <a:cs typeface="Times New Roman" pitchFamily="18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CE101 Lec2: Conics and Curves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7772400" y="244475"/>
            <a:ext cx="914400" cy="365125"/>
          </a:xfrm>
        </p:spPr>
        <p:txBody>
          <a:bodyPr anchor="ctr" anchorCtr="0"/>
          <a:lstStyle>
            <a:lvl1pPr algn="ctr">
              <a:defRPr sz="2400" b="1">
                <a:solidFill>
                  <a:schemeClr val="tx1"/>
                </a:solidFill>
                <a:latin typeface="Monotype Corsiva" pitchFamily="66" charset="0"/>
                <a:cs typeface="Times New Roman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63554-3180-4DAB-8FBB-F3364C1A10A9}" type="slidenum"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046714"/>
          </a:xfrm>
        </p:spPr>
        <p:txBody>
          <a:bodyPr>
            <a:spAutoFit/>
          </a:bodyPr>
          <a:lstStyle>
            <a:lvl1pPr algn="just">
              <a:spcBef>
                <a:spcPts val="600"/>
              </a:spcBef>
              <a:spcAft>
                <a:spcPts val="300"/>
              </a:spcAft>
              <a:buClrTx/>
              <a:buSzPct val="80000"/>
              <a:defRPr sz="2400">
                <a:latin typeface="Times New Roman" pitchFamily="18" charset="0"/>
                <a:cs typeface="Times New Roman" pitchFamily="18" charset="0"/>
              </a:defRPr>
            </a:lvl1pPr>
            <a:lvl2pPr algn="just">
              <a:spcBef>
                <a:spcPts val="600"/>
              </a:spcBef>
              <a:spcAft>
                <a:spcPts val="300"/>
              </a:spcAft>
              <a:buClr>
                <a:srgbClr val="FF0000"/>
              </a:buClr>
              <a:buFont typeface="Wingdings" pitchFamily="2" charset="2"/>
              <a:buChar char="v"/>
              <a:defRPr sz="2000" i="0">
                <a:latin typeface="Times New Roman" pitchFamily="18" charset="0"/>
                <a:cs typeface="Times New Roman" pitchFamily="18" charset="0"/>
              </a:defRPr>
            </a:lvl2pPr>
            <a:lvl3pPr algn="just">
              <a:spcBef>
                <a:spcPts val="600"/>
              </a:spcBef>
              <a:spcAft>
                <a:spcPts val="300"/>
              </a:spcAft>
              <a:buClr>
                <a:srgbClr val="7030A0"/>
              </a:buClr>
              <a:buFont typeface="Wingdings" pitchFamily="2" charset="2"/>
              <a:buChar char="§"/>
              <a:defRPr sz="1800">
                <a:latin typeface="Times New Roman" pitchFamily="18" charset="0"/>
                <a:cs typeface="Times New Roman" pitchFamily="18" charset="0"/>
              </a:defRPr>
            </a:lvl3pPr>
            <a:lvl4pPr algn="just">
              <a:spcBef>
                <a:spcPts val="600"/>
              </a:spcBef>
              <a:spcAft>
                <a:spcPts val="300"/>
              </a:spcAft>
              <a:buClrTx/>
              <a:defRPr sz="1600"/>
            </a:lvl4pPr>
            <a:lvl5pPr algn="just">
              <a:spcBef>
                <a:spcPts val="600"/>
              </a:spcBef>
              <a:spcAft>
                <a:spcPts val="300"/>
              </a:spcAft>
              <a:buClr>
                <a:srgbClr val="FF0000"/>
              </a:buClr>
              <a:buFont typeface="Wingdings" pitchFamily="2" charset="2"/>
              <a:buChar char="Ø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6632400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1B06D-4784-4CAA-82F2-A97A05E6B819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617B">
                    <a:shade val="9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 October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4617B">
                  <a:shade val="90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4617B">
                    <a:shade val="9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CE101 Lec2: Conics and Curves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2E46E4-BA92-427D-A35F-E0F3BAA9697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4617B">
                    <a:shade val="9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4617B">
                  <a:shade val="90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66916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06D33D-C0A1-4331-8901-C1E2F61EAA4A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05638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99CDCC-8611-4C8A-8A39-BA848CE7FAD4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8738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9591CF3-3D07-463C-97E3-211EFEC9F18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59956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86ACE6-BABA-4B60-8EF0-A819A1F5915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4790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18634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D579FBE-51CB-47B7-A233-39B1FE58CECF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45869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5C9E3A-7583-4AB9-8499-D1CF57D8AB0C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31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B041BB-6890-44D5-95FB-FA671C06767C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12623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47453F-B976-4434-8A58-27787887335D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853056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7AFDA4E-B769-425B-B80F-4EDD350D077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6458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9F4943-61CF-4770-88B1-AB31F7D70CE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64554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56D6B3B-93B0-416D-BBA3-F30EC3F7E5FB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3044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0194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4578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223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27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6582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6227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bu_bar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4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9"/>
          <p:cNvSpPr>
            <a:spLocks noChangeArrowheads="1"/>
          </p:cNvSpPr>
          <p:nvPr userDrawn="1"/>
        </p:nvSpPr>
        <p:spPr bwMode="auto">
          <a:xfrm>
            <a:off x="7353300" y="203200"/>
            <a:ext cx="1828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000" b="1"/>
              <a:t>@ McGraw-Hill Education                                           </a:t>
            </a:r>
          </a:p>
        </p:txBody>
      </p:sp>
      <p:sp>
        <p:nvSpPr>
          <p:cNvPr id="1034" name="Rectangle 10"/>
          <p:cNvSpPr>
            <a:spLocks noChangeArrowheads="1"/>
          </p:cNvSpPr>
          <p:nvPr userDrawn="1"/>
        </p:nvSpPr>
        <p:spPr bwMode="auto">
          <a:xfrm>
            <a:off x="76200" y="0"/>
            <a:ext cx="3397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fld id="{8CE609D4-A385-458A-B24C-87AE0E731EA1}" type="slidenum">
              <a:rPr lang="en-US" altLang="en-US" sz="1000" b="1" smtClean="0">
                <a:solidFill>
                  <a:schemeClr val="bg1"/>
                </a:solidFill>
              </a:rPr>
              <a:pPr eaLnBrk="1" hangingPunct="1">
                <a:defRPr/>
              </a:pPr>
              <a:t>‹#›</a:t>
            </a:fld>
            <a:endParaRPr lang="en-US" altLang="en-US" sz="1000" b="1">
              <a:solidFill>
                <a:schemeClr val="bg1"/>
              </a:solidFill>
            </a:endParaRPr>
          </a:p>
        </p:txBody>
      </p:sp>
      <p:sp>
        <p:nvSpPr>
          <p:cNvPr id="1029" name="Rectangle 11"/>
          <p:cNvSpPr>
            <a:spLocks noChangeArrowheads="1"/>
          </p:cNvSpPr>
          <p:nvPr userDrawn="1"/>
        </p:nvSpPr>
        <p:spPr bwMode="auto">
          <a:xfrm>
            <a:off x="0" y="6591300"/>
            <a:ext cx="9144000" cy="274638"/>
          </a:xfrm>
          <a:prstGeom prst="rect">
            <a:avLst/>
          </a:prstGeom>
          <a:gradFill rotWithShape="0">
            <a:gsLst>
              <a:gs pos="0">
                <a:srgbClr val="FF0000"/>
              </a:gs>
              <a:gs pos="100000">
                <a:srgbClr val="FFB32B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200" i="1">
                <a:solidFill>
                  <a:schemeClr val="bg1"/>
                </a:solidFill>
                <a:cs typeface="Times New Roman" panose="02020603050405020304" pitchFamily="18" charset="0"/>
              </a:rPr>
              <a:t>Engineering Drawing with an Introduction to AutoCAD”, Dhananjay A Jolhe, Tata McGraw Hill, Ed. 2008</a:t>
            </a:r>
            <a:r>
              <a:rPr lang="en-US" altLang="en-US" sz="1100"/>
              <a:t> </a:t>
            </a:r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45" r:id="rId1"/>
    <p:sldLayoutId id="2147484146" r:id="rId2"/>
    <p:sldLayoutId id="2147484147" r:id="rId3"/>
    <p:sldLayoutId id="2147484148" r:id="rId4"/>
    <p:sldLayoutId id="2147484149" r:id="rId5"/>
    <p:sldLayoutId id="2147484150" r:id="rId6"/>
    <p:sldLayoutId id="2147484151" r:id="rId7"/>
    <p:sldLayoutId id="2147484152" r:id="rId8"/>
    <p:sldLayoutId id="2147484153" r:id="rId9"/>
    <p:sldLayoutId id="2147484154" r:id="rId10"/>
    <p:sldLayoutId id="2147484155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843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843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843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2D4917DD-8E9D-4A7C-811F-23BFEDCB22F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34" r:id="rId1"/>
    <p:sldLayoutId id="2147484135" r:id="rId2"/>
    <p:sldLayoutId id="2147484136" r:id="rId3"/>
    <p:sldLayoutId id="2147484137" r:id="rId4"/>
    <p:sldLayoutId id="2147484138" r:id="rId5"/>
    <p:sldLayoutId id="2147484139" r:id="rId6"/>
    <p:sldLayoutId id="2147484140" r:id="rId7"/>
    <p:sldLayoutId id="2147484141" r:id="rId8"/>
    <p:sldLayoutId id="2147484142" r:id="rId9"/>
    <p:sldLayoutId id="2147484143" r:id="rId10"/>
    <p:sldLayoutId id="214748414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938"/>
            <a:ext cx="47625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16388" name="Title Placeholder 8"/>
          <p:cNvSpPr>
            <a:spLocks noGrp="1"/>
          </p:cNvSpPr>
          <p:nvPr>
            <p:ph type="title"/>
          </p:nvPr>
        </p:nvSpPr>
        <p:spPr bwMode="auto">
          <a:xfrm>
            <a:off x="457200" y="7048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6389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935163"/>
            <a:ext cx="8229600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u="none">
                <a:solidFill>
                  <a:schemeClr val="tx2">
                    <a:shade val="90000"/>
                  </a:scheme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0C6FA8-9FD2-4020-9B92-AAD957B8F554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617B">
                    <a:shade val="9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 October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4617B">
                  <a:shade val="90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u="none">
                <a:solidFill>
                  <a:schemeClr val="tx2">
                    <a:shade val="90000"/>
                  </a:scheme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rgbClr val="04617B">
                    <a:shade val="9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CE101 Lec2: Conics and Curves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4617B">
                  <a:shade val="90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u="none">
                <a:solidFill>
                  <a:schemeClr val="tx2">
                    <a:shade val="90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25A11F-53B3-45DC-85D0-8C2518F7BDF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4617B">
                    <a:shade val="9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4617B">
                  <a:shade val="90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grpSp>
        <p:nvGrpSpPr>
          <p:cNvPr id="16393" name="Group 1"/>
          <p:cNvGrpSpPr>
            <a:grpSpLocks/>
          </p:cNvGrpSpPr>
          <p:nvPr/>
        </p:nvGrpSpPr>
        <p:grpSpPr bwMode="auto">
          <a:xfrm>
            <a:off x="-19050" y="203200"/>
            <a:ext cx="9180513" cy="647700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064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7" r:id="rId1"/>
    <p:sldLayoutId id="2147484158" r:id="rId2"/>
    <p:sldLayoutId id="2147484159" r:id="rId3"/>
  </p:sldLayoutIdLst>
  <p:transition/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Franklin Gothic Medium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Franklin Gothic Medium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Franklin Gothic Medium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Franklin Gothic Medium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Franklin Gothic Medium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Franklin Gothic Medium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Franklin Gothic Medium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Franklin Gothic Medium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955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A4645D8-4300-428C-8ADB-123A7A2194D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4384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1" r:id="rId1"/>
    <p:sldLayoutId id="2147484162" r:id="rId2"/>
    <p:sldLayoutId id="2147484163" r:id="rId3"/>
    <p:sldLayoutId id="2147484164" r:id="rId4"/>
    <p:sldLayoutId id="2147484165" r:id="rId5"/>
    <p:sldLayoutId id="2147484166" r:id="rId6"/>
    <p:sldLayoutId id="2147484167" r:id="rId7"/>
    <p:sldLayoutId id="2147484168" r:id="rId8"/>
    <p:sldLayoutId id="2147484169" r:id="rId9"/>
    <p:sldLayoutId id="2147484170" r:id="rId10"/>
    <p:sldLayoutId id="21474841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30.emf"/><Relationship Id="rId3" Type="http://schemas.openxmlformats.org/officeDocument/2006/relationships/slide" Target="slide8.xml"/><Relationship Id="rId7" Type="http://schemas.openxmlformats.org/officeDocument/2006/relationships/image" Target="../media/image27.emf"/><Relationship Id="rId12" Type="http://schemas.openxmlformats.org/officeDocument/2006/relationships/customXml" Target="../ink/ink6.xml"/><Relationship Id="rId17" Type="http://schemas.openxmlformats.org/officeDocument/2006/relationships/image" Target="../media/image32.emf"/><Relationship Id="rId2" Type="http://schemas.openxmlformats.org/officeDocument/2006/relationships/notesSlide" Target="../notesSlides/notesSlide4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3.xml"/><Relationship Id="rId11" Type="http://schemas.openxmlformats.org/officeDocument/2006/relationships/image" Target="../media/image29.emf"/><Relationship Id="rId5" Type="http://schemas.openxmlformats.org/officeDocument/2006/relationships/image" Target="../media/image26.emf"/><Relationship Id="rId15" Type="http://schemas.openxmlformats.org/officeDocument/2006/relationships/image" Target="../media/image31.emf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28.emf"/><Relationship Id="rId14" Type="http://schemas.openxmlformats.org/officeDocument/2006/relationships/customXml" Target="../ink/ink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6" Type="http://schemas.openxmlformats.org/officeDocument/2006/relationships/slide" Target="slide8.xml"/><Relationship Id="rId5" Type="http://schemas.openxmlformats.org/officeDocument/2006/relationships/image" Target="../media/image25.png"/><Relationship Id="rId4" Type="http://schemas.openxmlformats.org/officeDocument/2006/relationships/oleObject" Target="../embeddings/oleObject10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4.vml"/><Relationship Id="rId6" Type="http://schemas.openxmlformats.org/officeDocument/2006/relationships/slide" Target="slide8.xml"/><Relationship Id="rId5" Type="http://schemas.openxmlformats.org/officeDocument/2006/relationships/image" Target="../media/image26.png"/><Relationship Id="rId4" Type="http://schemas.openxmlformats.org/officeDocument/2006/relationships/oleObject" Target="../embeddings/oleObject1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5.vml"/><Relationship Id="rId6" Type="http://schemas.openxmlformats.org/officeDocument/2006/relationships/slide" Target="slide8.xml"/><Relationship Id="rId5" Type="http://schemas.openxmlformats.org/officeDocument/2006/relationships/image" Target="../media/image27.png"/><Relationship Id="rId4" Type="http://schemas.openxmlformats.org/officeDocument/2006/relationships/oleObject" Target="../embeddings/oleObject12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6.vml"/><Relationship Id="rId6" Type="http://schemas.openxmlformats.org/officeDocument/2006/relationships/slide" Target="slide8.xml"/><Relationship Id="rId5" Type="http://schemas.openxmlformats.org/officeDocument/2006/relationships/image" Target="../media/image28.png"/><Relationship Id="rId4" Type="http://schemas.openxmlformats.org/officeDocument/2006/relationships/oleObject" Target="../embeddings/oleObject13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29.png"/><Relationship Id="rId10" Type="http://schemas.openxmlformats.org/officeDocument/2006/relationships/image" Target="../media/image39.emf"/><Relationship Id="rId4" Type="http://schemas.openxmlformats.org/officeDocument/2006/relationships/oleObject" Target="../embeddings/oleObject14.bin"/><Relationship Id="rId9" Type="http://schemas.openxmlformats.org/officeDocument/2006/relationships/customXml" Target="../ink/ink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2.png"/><Relationship Id="rId12" Type="http://schemas.openxmlformats.org/officeDocument/2006/relationships/image" Target="../media/image34.e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7.bin"/><Relationship Id="rId11" Type="http://schemas.openxmlformats.org/officeDocument/2006/relationships/customXml" Target="../ink/ink11.xml"/><Relationship Id="rId5" Type="http://schemas.openxmlformats.org/officeDocument/2006/relationships/image" Target="../media/image31.png"/><Relationship Id="rId10" Type="http://schemas.openxmlformats.org/officeDocument/2006/relationships/image" Target="../media/image33.emf"/><Relationship Id="rId4" Type="http://schemas.openxmlformats.org/officeDocument/2006/relationships/oleObject" Target="../embeddings/oleObject16.bin"/><Relationship Id="rId9" Type="http://schemas.openxmlformats.org/officeDocument/2006/relationships/customXml" Target="../ink/ink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notesSlide" Target="../notesSlides/notesSlide11.xml"/><Relationship Id="rId7" Type="http://schemas.openxmlformats.org/officeDocument/2006/relationships/customXml" Target="../ink/ink12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9.vml"/><Relationship Id="rId6" Type="http://schemas.openxmlformats.org/officeDocument/2006/relationships/slide" Target="slide8.xml"/><Relationship Id="rId5" Type="http://schemas.openxmlformats.org/officeDocument/2006/relationships/image" Target="../media/image35.png"/><Relationship Id="rId4" Type="http://schemas.openxmlformats.org/officeDocument/2006/relationships/oleObject" Target="../embeddings/oleObject18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notesSlide" Target="../notesSlides/notesSlide12.xml"/><Relationship Id="rId7" Type="http://schemas.openxmlformats.org/officeDocument/2006/relationships/customXml" Target="../ink/ink13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0.vml"/><Relationship Id="rId6" Type="http://schemas.openxmlformats.org/officeDocument/2006/relationships/slide" Target="slide8.xml"/><Relationship Id="rId5" Type="http://schemas.openxmlformats.org/officeDocument/2006/relationships/image" Target="../media/image37.png"/><Relationship Id="rId4" Type="http://schemas.openxmlformats.org/officeDocument/2006/relationships/oleObject" Target="../embeddings/oleObject19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22.png"/><Relationship Id="rId18" Type="http://schemas.openxmlformats.org/officeDocument/2006/relationships/slide" Target="slide8.xml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9.png"/><Relationship Id="rId12" Type="http://schemas.openxmlformats.org/officeDocument/2006/relationships/oleObject" Target="../embeddings/oleObject7.bin"/><Relationship Id="rId17" Type="http://schemas.openxmlformats.org/officeDocument/2006/relationships/image" Target="../media/image24.png"/><Relationship Id="rId2" Type="http://schemas.openxmlformats.org/officeDocument/2006/relationships/slideLayout" Target="../slideLayouts/slideLayout18.xml"/><Relationship Id="rId16" Type="http://schemas.openxmlformats.org/officeDocument/2006/relationships/oleObject" Target="../embeddings/oleObject9.bin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20.png"/><Relationship Id="rId14" Type="http://schemas.openxmlformats.org/officeDocument/2006/relationships/oleObject" Target="../embeddings/oleObject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572250" y="4733925"/>
            <a:ext cx="1581150" cy="158115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533400" y="5518404"/>
            <a:ext cx="5943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  <a:ea typeface="+mn-ea"/>
                <a:cs typeface="Arial" panose="020B0604020202020204" pitchFamily="34" charset="0"/>
              </a:rPr>
              <a:t>Indian Institute of Technology Guwahati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3D8840-8DA3-4BF7-B5FF-ECD2B95439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OBSERVE the cases neatly where a cone or pyramid is involved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4922188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4210" name="Group 2"/>
          <p:cNvGrpSpPr>
            <a:grpSpLocks/>
          </p:cNvGrpSpPr>
          <p:nvPr/>
        </p:nvGrpSpPr>
        <p:grpSpPr bwMode="auto">
          <a:xfrm>
            <a:off x="76200" y="0"/>
            <a:ext cx="4038600" cy="1600200"/>
            <a:chOff x="48" y="0"/>
            <a:chExt cx="2544" cy="1008"/>
          </a:xfrm>
        </p:grpSpPr>
        <p:sp>
          <p:nvSpPr>
            <p:cNvPr id="16402" name="AutoShape 3"/>
            <p:cNvSpPr>
              <a:spLocks noChangeArrowheads="1"/>
            </p:cNvSpPr>
            <p:nvPr/>
          </p:nvSpPr>
          <p:spPr bwMode="auto">
            <a:xfrm>
              <a:off x="48" y="0"/>
              <a:ext cx="2544" cy="1008"/>
            </a:xfrm>
            <a:custGeom>
              <a:avLst/>
              <a:gdLst>
                <a:gd name="T0" fmla="*/ 3 w 21600"/>
                <a:gd name="T1" fmla="*/ 0 h 21600"/>
                <a:gd name="T2" fmla="*/ 2 w 21600"/>
                <a:gd name="T3" fmla="*/ 0 h 21600"/>
                <a:gd name="T4" fmla="*/ 1 w 21600"/>
                <a:gd name="T5" fmla="*/ 0 h 21600"/>
                <a:gd name="T6" fmla="*/ 2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5875 w 21600"/>
                <a:gd name="T13" fmla="*/ 5871 h 21600"/>
                <a:gd name="T14" fmla="*/ 15725 w 21600"/>
                <a:gd name="T15" fmla="*/ 1572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8151" y="21600"/>
                  </a:lnTo>
                  <a:lnTo>
                    <a:pt x="13449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403" name="Text Box 4"/>
            <p:cNvSpPr txBox="1">
              <a:spLocks noChangeArrowheads="1"/>
            </p:cNvSpPr>
            <p:nvPr/>
          </p:nvSpPr>
          <p:spPr bwMode="auto">
            <a:xfrm>
              <a:off x="198" y="15"/>
              <a:ext cx="2267" cy="9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>
                  <a:solidFill>
                    <a:srgbClr val="000000"/>
                  </a:solidFill>
                </a:rPr>
                <a:t>FOLLOWING CASES ARE SOLVED.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>
                  <a:solidFill>
                    <a:srgbClr val="000000"/>
                  </a:solidFill>
                </a:rPr>
                <a:t>REFFER ILLUSTRATIONS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>
                  <a:solidFill>
                    <a:srgbClr val="000000"/>
                  </a:solidFill>
                </a:rPr>
                <a:t>AND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>
                  <a:solidFill>
                    <a:srgbClr val="000000"/>
                  </a:solidFill>
                </a:rPr>
                <a:t>NOTE THE COMMON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>
                  <a:solidFill>
                    <a:srgbClr val="000000"/>
                  </a:solidFill>
                </a:rPr>
                <a:t>CONSTRUCTION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>
                  <a:solidFill>
                    <a:srgbClr val="000000"/>
                  </a:solidFill>
                </a:rPr>
                <a:t> FOR ALL</a:t>
              </a:r>
            </a:p>
          </p:txBody>
        </p:sp>
      </p:grpSp>
      <p:sp>
        <p:nvSpPr>
          <p:cNvPr id="734213" name="Text Box 5"/>
          <p:cNvSpPr txBox="1">
            <a:spLocks noChangeArrowheads="1"/>
          </p:cNvSpPr>
          <p:nvPr/>
        </p:nvSpPr>
        <p:spPr bwMode="auto">
          <a:xfrm>
            <a:off x="685800" y="1752600"/>
            <a:ext cx="3810000" cy="375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1.CYLINDER TO CYLINDER2.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600">
              <a:solidFill>
                <a:srgbClr val="0000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2.SQ.PRISM TO CYLINDER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600">
              <a:solidFill>
                <a:srgbClr val="0000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3.CONE TO CYLINDER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600">
              <a:solidFill>
                <a:srgbClr val="0000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4.TRIANGULAR PRISM TO CYLNDER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600">
              <a:solidFill>
                <a:srgbClr val="0000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5.SQ.PRISM TO SQ.PRISM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600">
              <a:solidFill>
                <a:srgbClr val="0000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6.SQ.PRISM TO SQ.PRISM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 ( SKEW POSITION)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7.SQARE PRISM TO CONE (</a:t>
            </a:r>
            <a:r>
              <a:rPr lang="en-US" altLang="en-US" sz="1600" i="1">
                <a:solidFill>
                  <a:srgbClr val="000000"/>
                </a:solidFill>
              </a:rPr>
              <a:t> from top </a:t>
            </a:r>
            <a:r>
              <a:rPr lang="en-US" altLang="en-US" sz="1600">
                <a:solidFill>
                  <a:srgbClr val="000000"/>
                </a:solidFill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600">
              <a:solidFill>
                <a:srgbClr val="0000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8.CYLINDER TO CONE </a:t>
            </a:r>
          </a:p>
        </p:txBody>
      </p:sp>
      <p:grpSp>
        <p:nvGrpSpPr>
          <p:cNvPr id="734214" name="Group 6"/>
          <p:cNvGrpSpPr>
            <a:grpSpLocks/>
          </p:cNvGrpSpPr>
          <p:nvPr/>
        </p:nvGrpSpPr>
        <p:grpSpPr bwMode="auto">
          <a:xfrm>
            <a:off x="4953000" y="0"/>
            <a:ext cx="4191000" cy="6019800"/>
            <a:chOff x="3120" y="0"/>
            <a:chExt cx="2640" cy="3792"/>
          </a:xfrm>
        </p:grpSpPr>
        <p:sp>
          <p:nvSpPr>
            <p:cNvPr id="16400" name="AutoShape 7"/>
            <p:cNvSpPr>
              <a:spLocks noChangeArrowheads="1"/>
            </p:cNvSpPr>
            <p:nvPr/>
          </p:nvSpPr>
          <p:spPr bwMode="auto">
            <a:xfrm>
              <a:off x="3120" y="0"/>
              <a:ext cx="2640" cy="3792"/>
            </a:xfrm>
            <a:prstGeom prst="wedgeRectCallout">
              <a:avLst>
                <a:gd name="adj1" fmla="val -64657"/>
                <a:gd name="adj2" fmla="val -3111"/>
              </a:avLst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6401" name="Text Box 8"/>
            <p:cNvSpPr txBox="1">
              <a:spLocks noChangeArrowheads="1"/>
            </p:cNvSpPr>
            <p:nvPr/>
          </p:nvSpPr>
          <p:spPr bwMode="auto">
            <a:xfrm>
              <a:off x="3288" y="36"/>
              <a:ext cx="2472" cy="36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D60093"/>
                  </a:solidFill>
                </a:rPr>
                <a:t>COMMON  SOLUTION STEPS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0099"/>
                  </a:solidFill>
                </a:rPr>
                <a:t>One solid will be standing on HP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0099"/>
                  </a:solidFill>
                </a:rPr>
                <a:t>Other will penetrate horizontally.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0099"/>
                  </a:solidFill>
                </a:rPr>
                <a:t>Draw three views of standing solid.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0099"/>
                  </a:solidFill>
                </a:rPr>
                <a:t>Name views as per the illustrations.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0099"/>
                  </a:solidFill>
                </a:rPr>
                <a:t>Beginning with side view draw three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0099"/>
                  </a:solidFill>
                </a:rPr>
                <a:t>Views of penetrating solids also.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0099"/>
                  </a:solidFill>
                </a:rPr>
                <a:t>On it’s S.V. mark number of points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0099"/>
                  </a:solidFill>
                </a:rPr>
                <a:t>And name those(either letters or nos.)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0099"/>
                  </a:solidFill>
                </a:rPr>
                <a:t>The points which are on standard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0099"/>
                  </a:solidFill>
                </a:rPr>
                <a:t>generators or edges of standing solid,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0099"/>
                  </a:solidFill>
                </a:rPr>
                <a:t>( in S.V.) can be marked on respective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0099"/>
                  </a:solidFill>
                </a:rPr>
                <a:t>generators in Fv and Tv. And other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0099"/>
                  </a:solidFill>
                </a:rPr>
                <a:t>points from SV should be brought to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0099"/>
                  </a:solidFill>
                </a:rPr>
                <a:t>Tv first and then projecting upward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0099"/>
                  </a:solidFill>
                </a:rPr>
                <a:t>To Fv.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0099"/>
                  </a:solidFill>
                </a:rPr>
                <a:t>Dark and dotted line’s decision should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0099"/>
                  </a:solidFill>
                </a:rPr>
                <a:t>be taken by observing side view from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0099"/>
                  </a:solidFill>
                </a:rPr>
                <a:t>it’s right side as shown by arrow.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0099"/>
                  </a:solidFill>
                </a:rPr>
                <a:t>Accordingly those should be joined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0099"/>
                  </a:solidFill>
                </a:rPr>
                <a:t>by curvature or straight lines.</a:t>
              </a:r>
            </a:p>
          </p:txBody>
        </p:sp>
      </p:grpSp>
      <p:grpSp>
        <p:nvGrpSpPr>
          <p:cNvPr id="734217" name="Group 9"/>
          <p:cNvGrpSpPr>
            <a:grpSpLocks/>
          </p:cNvGrpSpPr>
          <p:nvPr/>
        </p:nvGrpSpPr>
        <p:grpSpPr bwMode="auto">
          <a:xfrm>
            <a:off x="4191000" y="5943600"/>
            <a:ext cx="4953000" cy="762000"/>
            <a:chOff x="2640" y="3744"/>
            <a:chExt cx="3120" cy="480"/>
          </a:xfrm>
        </p:grpSpPr>
        <p:sp>
          <p:nvSpPr>
            <p:cNvPr id="16398" name="AutoShape 10"/>
            <p:cNvSpPr>
              <a:spLocks noChangeArrowheads="1"/>
            </p:cNvSpPr>
            <p:nvPr/>
          </p:nvSpPr>
          <p:spPr bwMode="auto">
            <a:xfrm>
              <a:off x="2640" y="3792"/>
              <a:ext cx="3120" cy="432"/>
            </a:xfrm>
            <a:prstGeom prst="wedgeRectCallout">
              <a:avLst>
                <a:gd name="adj1" fmla="val -44329"/>
                <a:gd name="adj2" fmla="val 62269"/>
              </a:avLst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6399" name="Text Box 11"/>
            <p:cNvSpPr txBox="1">
              <a:spLocks noChangeArrowheads="1"/>
            </p:cNvSpPr>
            <p:nvPr/>
          </p:nvSpPr>
          <p:spPr bwMode="auto">
            <a:xfrm>
              <a:off x="2736" y="3744"/>
              <a:ext cx="2910" cy="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b="1">
                  <a:solidFill>
                    <a:srgbClr val="FF3300"/>
                  </a:solidFill>
                </a:rPr>
                <a:t>Note: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b="1">
                  <a:solidFill>
                    <a:srgbClr val="000000"/>
                  </a:solidFill>
                </a:rPr>
                <a:t>Incase cone is penetrating solid Side view is not necessary.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b="1">
                  <a:solidFill>
                    <a:srgbClr val="000000"/>
                  </a:solidFill>
                </a:rPr>
                <a:t>Similarly in case of penetration from top it is not required.</a:t>
              </a:r>
            </a:p>
          </p:txBody>
        </p:sp>
      </p:grpSp>
      <p:sp>
        <p:nvSpPr>
          <p:cNvPr id="734220" name="AutoShape 12"/>
          <p:cNvSpPr>
            <a:spLocks noChangeArrowheads="1"/>
          </p:cNvSpPr>
          <p:nvPr/>
        </p:nvSpPr>
        <p:spPr bwMode="auto">
          <a:xfrm>
            <a:off x="3276600" y="838200"/>
            <a:ext cx="1295400" cy="381000"/>
          </a:xfrm>
          <a:prstGeom prst="rightArrow">
            <a:avLst>
              <a:gd name="adj1" fmla="val 50000"/>
              <a:gd name="adj2" fmla="val 8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grpSp>
        <p:nvGrpSpPr>
          <p:cNvPr id="16391" name="Group 20"/>
          <p:cNvGrpSpPr>
            <a:grpSpLocks/>
          </p:cNvGrpSpPr>
          <p:nvPr/>
        </p:nvGrpSpPr>
        <p:grpSpPr bwMode="auto">
          <a:xfrm>
            <a:off x="8016875" y="0"/>
            <a:ext cx="1096963" cy="182563"/>
            <a:chOff x="5050" y="29"/>
            <a:chExt cx="691" cy="115"/>
          </a:xfrm>
        </p:grpSpPr>
        <p:sp>
          <p:nvSpPr>
            <p:cNvPr id="16392" name="AutoShape 21">
              <a:hlinkClick r:id="rId3" action="ppaction://hlinksldjump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050" y="29"/>
              <a:ext cx="115" cy="115"/>
            </a:xfrm>
            <a:prstGeom prst="actionButtonHome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6393" name="AutoShape 22">
              <a:hlinkClick r:id="" action="ppaction://hlinkshowjump?jump=previousslide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280" y="29"/>
              <a:ext cx="116" cy="115"/>
            </a:xfrm>
            <a:prstGeom prst="actionButtonBackPrevious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6394" name="AutoShape 23">
              <a:hlinkClick r:id="" action="ppaction://hlinkshowjump?jump=nextslide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396" y="29"/>
              <a:ext cx="115" cy="115"/>
            </a:xfrm>
            <a:prstGeom prst="actionButtonForwardNext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6395" name="AutoShape 24">
              <a:hlinkClick r:id="" action="ppaction://hlinkshowjump?jump=firstslide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165" y="29"/>
              <a:ext cx="115" cy="115"/>
            </a:xfrm>
            <a:prstGeom prst="actionButtonBeginning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6396" name="AutoShape 25">
              <a:hlinkClick r:id="" action="ppaction://hlinkshowjump?jump=lastslide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511" y="29"/>
              <a:ext cx="115" cy="115"/>
            </a:xfrm>
            <a:prstGeom prst="actionButtonEnd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6397" name="AutoShape 26">
              <a:hlinkClick r:id="" action="ppaction://hlinkshowjump?jump=endshow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626" y="29"/>
              <a:ext cx="115" cy="115"/>
            </a:xfrm>
            <a:prstGeom prst="actionButtonBlank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F84494E-1101-4774-8580-C12C27509019}"/>
                  </a:ext>
                </a:extLst>
              </p14:cNvPr>
              <p14:cNvContentPartPr/>
              <p14:nvPr/>
            </p14:nvContentPartPr>
            <p14:xfrm>
              <a:off x="5111640" y="114120"/>
              <a:ext cx="3531240" cy="178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F84494E-1101-4774-8580-C12C2750901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95800" y="50760"/>
                <a:ext cx="356256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47D538E-21D0-4E5C-BAD1-A8E405F63351}"/>
                  </a:ext>
                </a:extLst>
              </p14:cNvPr>
              <p14:cNvContentPartPr/>
              <p14:nvPr/>
            </p14:nvContentPartPr>
            <p14:xfrm>
              <a:off x="4349880" y="6102360"/>
              <a:ext cx="552600" cy="32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47D538E-21D0-4E5C-BAD1-A8E405F6335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34040" y="6039000"/>
                <a:ext cx="58392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7A0723D-2672-4A8F-B2A0-1E756EB3E3C6}"/>
                  </a:ext>
                </a:extLst>
              </p14:cNvPr>
              <p14:cNvContentPartPr/>
              <p14:nvPr/>
            </p14:nvContentPartPr>
            <p14:xfrm>
              <a:off x="4248000" y="6089760"/>
              <a:ext cx="991080" cy="63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7A0723D-2672-4A8F-B2A0-1E756EB3E3C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32160" y="6026400"/>
                <a:ext cx="102240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73F09FD-EB92-4624-BAE5-539E7152EA7D}"/>
                  </a:ext>
                </a:extLst>
              </p14:cNvPr>
              <p14:cNvContentPartPr/>
              <p14:nvPr/>
            </p14:nvContentPartPr>
            <p14:xfrm>
              <a:off x="4324320" y="5695920"/>
              <a:ext cx="292320" cy="19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73F09FD-EB92-4624-BAE5-539E7152EA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08480" y="5632560"/>
                <a:ext cx="32364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B472051-F9BC-4BC2-B3DA-F6F01A064DEE}"/>
                  </a:ext>
                </a:extLst>
              </p14:cNvPr>
              <p14:cNvContentPartPr/>
              <p14:nvPr/>
            </p14:nvContentPartPr>
            <p14:xfrm>
              <a:off x="4394160" y="6114960"/>
              <a:ext cx="4575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B472051-F9BC-4BC2-B3DA-F6F01A064DE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78320" y="6051600"/>
                <a:ext cx="4888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858CD44-4EB2-471E-8D3D-A6D6248836B7}"/>
                  </a:ext>
                </a:extLst>
              </p14:cNvPr>
              <p14:cNvContentPartPr/>
              <p14:nvPr/>
            </p14:nvContentPartPr>
            <p14:xfrm>
              <a:off x="3676680" y="5931000"/>
              <a:ext cx="1016280" cy="920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858CD44-4EB2-471E-8D3D-A6D6248836B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60840" y="5867640"/>
                <a:ext cx="1047600" cy="10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EAC22FD-5AFA-4C43-A2D6-F27AA350424A}"/>
                  </a:ext>
                </a:extLst>
              </p14:cNvPr>
              <p14:cNvContentPartPr/>
              <p14:nvPr/>
            </p14:nvContentPartPr>
            <p14:xfrm>
              <a:off x="4781520" y="6273720"/>
              <a:ext cx="406800" cy="64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EAC22FD-5AFA-4C43-A2D6-F27AA350424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65680" y="6210360"/>
                <a:ext cx="438120" cy="190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34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34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34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34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0" fill="hold"/>
                                        <p:tgtEl>
                                          <p:spTgt spid="734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0" fill="hold"/>
                                        <p:tgtEl>
                                          <p:spTgt spid="734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34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34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34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34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34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34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34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34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4213" grpId="0" autoUpdateAnimBg="0"/>
      <p:bldP spid="7342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258" name="Rectangle 2"/>
          <p:cNvSpPr>
            <a:spLocks noChangeArrowheads="1"/>
          </p:cNvSpPr>
          <p:nvPr/>
        </p:nvSpPr>
        <p:spPr bwMode="auto">
          <a:xfrm>
            <a:off x="685800" y="4981575"/>
            <a:ext cx="3048000" cy="14478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736259" name="Oval 3"/>
          <p:cNvSpPr>
            <a:spLocks noChangeArrowheads="1"/>
          </p:cNvSpPr>
          <p:nvPr/>
        </p:nvSpPr>
        <p:spPr bwMode="auto">
          <a:xfrm>
            <a:off x="1266825" y="4657725"/>
            <a:ext cx="1951038" cy="194786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736260" name="Line 4"/>
          <p:cNvSpPr>
            <a:spLocks noChangeShapeType="1"/>
          </p:cNvSpPr>
          <p:nvPr/>
        </p:nvSpPr>
        <p:spPr bwMode="auto">
          <a:xfrm>
            <a:off x="2232025" y="4740275"/>
            <a:ext cx="0" cy="1947863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36261" name="Line 5"/>
          <p:cNvSpPr>
            <a:spLocks noChangeShapeType="1"/>
          </p:cNvSpPr>
          <p:nvPr/>
        </p:nvSpPr>
        <p:spPr bwMode="auto">
          <a:xfrm flipV="1">
            <a:off x="2254250" y="1293813"/>
            <a:ext cx="0" cy="314960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736262" name="Group 6"/>
          <p:cNvGrpSpPr>
            <a:grpSpLocks/>
          </p:cNvGrpSpPr>
          <p:nvPr/>
        </p:nvGrpSpPr>
        <p:grpSpPr bwMode="auto">
          <a:xfrm>
            <a:off x="4865688" y="1217613"/>
            <a:ext cx="1951037" cy="3149600"/>
            <a:chOff x="3305" y="805"/>
            <a:chExt cx="1229" cy="1984"/>
          </a:xfrm>
        </p:grpSpPr>
        <p:sp>
          <p:nvSpPr>
            <p:cNvPr id="18579" name="Rectangle 7"/>
            <p:cNvSpPr>
              <a:spLocks noChangeArrowheads="1"/>
            </p:cNvSpPr>
            <p:nvPr/>
          </p:nvSpPr>
          <p:spPr bwMode="auto">
            <a:xfrm>
              <a:off x="3305" y="947"/>
              <a:ext cx="1229" cy="17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8580" name="Line 8"/>
            <p:cNvSpPr>
              <a:spLocks noChangeShapeType="1"/>
            </p:cNvSpPr>
            <p:nvPr/>
          </p:nvSpPr>
          <p:spPr bwMode="auto">
            <a:xfrm flipV="1">
              <a:off x="3927" y="805"/>
              <a:ext cx="0" cy="19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36265" name="Line 9"/>
          <p:cNvSpPr>
            <a:spLocks noChangeShapeType="1"/>
          </p:cNvSpPr>
          <p:nvPr/>
        </p:nvSpPr>
        <p:spPr bwMode="auto">
          <a:xfrm>
            <a:off x="228600" y="4141788"/>
            <a:ext cx="68992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36266" name="Text Box 10"/>
          <p:cNvSpPr txBox="1">
            <a:spLocks noChangeArrowheads="1"/>
          </p:cNvSpPr>
          <p:nvPr/>
        </p:nvSpPr>
        <p:spPr bwMode="auto">
          <a:xfrm>
            <a:off x="0" y="3848100"/>
            <a:ext cx="330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X</a:t>
            </a:r>
          </a:p>
        </p:txBody>
      </p:sp>
      <p:sp>
        <p:nvSpPr>
          <p:cNvPr id="736267" name="Text Box 11"/>
          <p:cNvSpPr txBox="1">
            <a:spLocks noChangeArrowheads="1"/>
          </p:cNvSpPr>
          <p:nvPr/>
        </p:nvSpPr>
        <p:spPr bwMode="auto">
          <a:xfrm>
            <a:off x="7018338" y="3890963"/>
            <a:ext cx="330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Y</a:t>
            </a:r>
          </a:p>
        </p:txBody>
      </p:sp>
      <p:sp>
        <p:nvSpPr>
          <p:cNvPr id="736268" name="Oval 12"/>
          <p:cNvSpPr>
            <a:spLocks noChangeArrowheads="1"/>
          </p:cNvSpPr>
          <p:nvPr/>
        </p:nvSpPr>
        <p:spPr bwMode="auto">
          <a:xfrm>
            <a:off x="5130800" y="2149475"/>
            <a:ext cx="1447800" cy="14478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grpSp>
        <p:nvGrpSpPr>
          <p:cNvPr id="736269" name="Group 13"/>
          <p:cNvGrpSpPr>
            <a:grpSpLocks/>
          </p:cNvGrpSpPr>
          <p:nvPr/>
        </p:nvGrpSpPr>
        <p:grpSpPr bwMode="auto">
          <a:xfrm>
            <a:off x="5118100" y="2149475"/>
            <a:ext cx="1447800" cy="1447800"/>
            <a:chOff x="3464" y="1344"/>
            <a:chExt cx="912" cy="912"/>
          </a:xfrm>
        </p:grpSpPr>
        <p:sp>
          <p:nvSpPr>
            <p:cNvPr id="18575" name="Line 14"/>
            <p:cNvSpPr>
              <a:spLocks noChangeShapeType="1"/>
            </p:cNvSpPr>
            <p:nvPr/>
          </p:nvSpPr>
          <p:spPr bwMode="auto">
            <a:xfrm>
              <a:off x="3464" y="1800"/>
              <a:ext cx="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576" name="Line 15"/>
            <p:cNvSpPr>
              <a:spLocks noChangeShapeType="1"/>
            </p:cNvSpPr>
            <p:nvPr/>
          </p:nvSpPr>
          <p:spPr bwMode="auto">
            <a:xfrm>
              <a:off x="3928" y="1344"/>
              <a:ext cx="0" cy="91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577" name="Line 16"/>
            <p:cNvSpPr>
              <a:spLocks noChangeShapeType="1"/>
            </p:cNvSpPr>
            <p:nvPr/>
          </p:nvSpPr>
          <p:spPr bwMode="auto">
            <a:xfrm>
              <a:off x="3592" y="1488"/>
              <a:ext cx="672" cy="62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578" name="Line 17"/>
            <p:cNvSpPr>
              <a:spLocks noChangeShapeType="1"/>
            </p:cNvSpPr>
            <p:nvPr/>
          </p:nvSpPr>
          <p:spPr bwMode="auto">
            <a:xfrm flipH="1">
              <a:off x="3592" y="1496"/>
              <a:ext cx="672" cy="62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36274" name="Line 18"/>
          <p:cNvSpPr>
            <a:spLocks noChangeShapeType="1"/>
          </p:cNvSpPr>
          <p:nvPr/>
        </p:nvSpPr>
        <p:spPr bwMode="auto">
          <a:xfrm>
            <a:off x="4318000" y="4156075"/>
            <a:ext cx="2590800" cy="2590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736275" name="Group 19"/>
          <p:cNvGrpSpPr>
            <a:grpSpLocks/>
          </p:cNvGrpSpPr>
          <p:nvPr/>
        </p:nvGrpSpPr>
        <p:grpSpPr bwMode="auto">
          <a:xfrm>
            <a:off x="4851400" y="3813175"/>
            <a:ext cx="1955800" cy="2819400"/>
            <a:chOff x="3296" y="2448"/>
            <a:chExt cx="1232" cy="1776"/>
          </a:xfrm>
        </p:grpSpPr>
        <p:sp>
          <p:nvSpPr>
            <p:cNvPr id="18572" name="Line 20"/>
            <p:cNvSpPr>
              <a:spLocks noChangeShapeType="1"/>
            </p:cNvSpPr>
            <p:nvPr/>
          </p:nvSpPr>
          <p:spPr bwMode="auto">
            <a:xfrm>
              <a:off x="3296" y="2448"/>
              <a:ext cx="0" cy="576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573" name="Line 21"/>
            <p:cNvSpPr>
              <a:spLocks noChangeShapeType="1"/>
            </p:cNvSpPr>
            <p:nvPr/>
          </p:nvSpPr>
          <p:spPr bwMode="auto">
            <a:xfrm>
              <a:off x="4528" y="2496"/>
              <a:ext cx="0" cy="1728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574" name="Line 22"/>
            <p:cNvSpPr>
              <a:spLocks noChangeShapeType="1"/>
            </p:cNvSpPr>
            <p:nvPr/>
          </p:nvSpPr>
          <p:spPr bwMode="auto">
            <a:xfrm>
              <a:off x="3924" y="2784"/>
              <a:ext cx="0" cy="816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36279" name="Group 23"/>
          <p:cNvGrpSpPr>
            <a:grpSpLocks/>
          </p:cNvGrpSpPr>
          <p:nvPr/>
        </p:nvGrpSpPr>
        <p:grpSpPr bwMode="auto">
          <a:xfrm>
            <a:off x="1524000" y="4648200"/>
            <a:ext cx="5283200" cy="1981200"/>
            <a:chOff x="960" y="2928"/>
            <a:chExt cx="3328" cy="1248"/>
          </a:xfrm>
        </p:grpSpPr>
        <p:sp>
          <p:nvSpPr>
            <p:cNvPr id="18569" name="Line 24"/>
            <p:cNvSpPr>
              <a:spLocks noChangeShapeType="1"/>
            </p:cNvSpPr>
            <p:nvPr/>
          </p:nvSpPr>
          <p:spPr bwMode="auto">
            <a:xfrm flipH="1">
              <a:off x="960" y="2928"/>
              <a:ext cx="2112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570" name="Line 25"/>
            <p:cNvSpPr>
              <a:spLocks noChangeShapeType="1"/>
            </p:cNvSpPr>
            <p:nvPr/>
          </p:nvSpPr>
          <p:spPr bwMode="auto">
            <a:xfrm flipH="1">
              <a:off x="1024" y="4176"/>
              <a:ext cx="3264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571" name="Line 26"/>
            <p:cNvSpPr>
              <a:spLocks noChangeShapeType="1"/>
            </p:cNvSpPr>
            <p:nvPr/>
          </p:nvSpPr>
          <p:spPr bwMode="auto">
            <a:xfrm flipH="1">
              <a:off x="2352" y="3600"/>
              <a:ext cx="1344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36283" name="Group 27"/>
          <p:cNvGrpSpPr>
            <a:grpSpLocks/>
          </p:cNvGrpSpPr>
          <p:nvPr/>
        </p:nvGrpSpPr>
        <p:grpSpPr bwMode="auto">
          <a:xfrm>
            <a:off x="5105400" y="2343150"/>
            <a:ext cx="1460500" cy="4098925"/>
            <a:chOff x="3456" y="1466"/>
            <a:chExt cx="920" cy="2582"/>
          </a:xfrm>
        </p:grpSpPr>
        <p:sp>
          <p:nvSpPr>
            <p:cNvPr id="18560" name="Line 28"/>
            <p:cNvSpPr>
              <a:spLocks noChangeShapeType="1"/>
            </p:cNvSpPr>
            <p:nvPr/>
          </p:nvSpPr>
          <p:spPr bwMode="auto">
            <a:xfrm>
              <a:off x="3456" y="1776"/>
              <a:ext cx="0" cy="1344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561" name="Line 29"/>
            <p:cNvSpPr>
              <a:spLocks noChangeShapeType="1"/>
            </p:cNvSpPr>
            <p:nvPr/>
          </p:nvSpPr>
          <p:spPr bwMode="auto">
            <a:xfrm>
              <a:off x="4376" y="1792"/>
              <a:ext cx="0" cy="2256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562" name="Line 30"/>
            <p:cNvSpPr>
              <a:spLocks noChangeShapeType="1"/>
            </p:cNvSpPr>
            <p:nvPr/>
          </p:nvSpPr>
          <p:spPr bwMode="auto">
            <a:xfrm>
              <a:off x="3578" y="1466"/>
              <a:ext cx="0" cy="1824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563" name="Line 31"/>
            <p:cNvSpPr>
              <a:spLocks noChangeShapeType="1"/>
            </p:cNvSpPr>
            <p:nvPr/>
          </p:nvSpPr>
          <p:spPr bwMode="auto">
            <a:xfrm>
              <a:off x="4261" y="1488"/>
              <a:ext cx="0" cy="2448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564" name="Line 32"/>
            <p:cNvSpPr>
              <a:spLocks noChangeShapeType="1"/>
            </p:cNvSpPr>
            <p:nvPr/>
          </p:nvSpPr>
          <p:spPr bwMode="auto">
            <a:xfrm>
              <a:off x="3456" y="297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565" name="Line 33"/>
            <p:cNvSpPr>
              <a:spLocks noChangeShapeType="1"/>
            </p:cNvSpPr>
            <p:nvPr/>
          </p:nvSpPr>
          <p:spPr bwMode="auto">
            <a:xfrm>
              <a:off x="3576" y="312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566" name="Line 34"/>
            <p:cNvSpPr>
              <a:spLocks noChangeShapeType="1"/>
            </p:cNvSpPr>
            <p:nvPr/>
          </p:nvSpPr>
          <p:spPr bwMode="auto">
            <a:xfrm>
              <a:off x="3924" y="346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567" name="Line 35"/>
            <p:cNvSpPr>
              <a:spLocks noChangeShapeType="1"/>
            </p:cNvSpPr>
            <p:nvPr/>
          </p:nvSpPr>
          <p:spPr bwMode="auto">
            <a:xfrm>
              <a:off x="4260" y="376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568" name="Line 36"/>
            <p:cNvSpPr>
              <a:spLocks noChangeShapeType="1"/>
            </p:cNvSpPr>
            <p:nvPr/>
          </p:nvSpPr>
          <p:spPr bwMode="auto">
            <a:xfrm>
              <a:off x="4368" y="383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36293" name="Group 37"/>
          <p:cNvGrpSpPr>
            <a:grpSpLocks/>
          </p:cNvGrpSpPr>
          <p:nvPr/>
        </p:nvGrpSpPr>
        <p:grpSpPr bwMode="auto">
          <a:xfrm>
            <a:off x="2857500" y="2111375"/>
            <a:ext cx="400050" cy="1514475"/>
            <a:chOff x="2040" y="1320"/>
            <a:chExt cx="252" cy="954"/>
          </a:xfrm>
        </p:grpSpPr>
        <p:sp>
          <p:nvSpPr>
            <p:cNvPr id="18555" name="Oval 38"/>
            <p:cNvSpPr>
              <a:spLocks noChangeArrowheads="1"/>
            </p:cNvSpPr>
            <p:nvPr/>
          </p:nvSpPr>
          <p:spPr bwMode="auto">
            <a:xfrm>
              <a:off x="2244" y="132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8556" name="Oval 39"/>
            <p:cNvSpPr>
              <a:spLocks noChangeArrowheads="1"/>
            </p:cNvSpPr>
            <p:nvPr/>
          </p:nvSpPr>
          <p:spPr bwMode="auto">
            <a:xfrm>
              <a:off x="2148" y="14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8557" name="Oval 40"/>
            <p:cNvSpPr>
              <a:spLocks noChangeArrowheads="1"/>
            </p:cNvSpPr>
            <p:nvPr/>
          </p:nvSpPr>
          <p:spPr bwMode="auto">
            <a:xfrm>
              <a:off x="2040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8558" name="Oval 41"/>
            <p:cNvSpPr>
              <a:spLocks noChangeArrowheads="1"/>
            </p:cNvSpPr>
            <p:nvPr/>
          </p:nvSpPr>
          <p:spPr bwMode="auto">
            <a:xfrm>
              <a:off x="2148" y="209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8559" name="Oval 42"/>
            <p:cNvSpPr>
              <a:spLocks noChangeArrowheads="1"/>
            </p:cNvSpPr>
            <p:nvPr/>
          </p:nvSpPr>
          <p:spPr bwMode="auto">
            <a:xfrm>
              <a:off x="2244" y="222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</p:grpSp>
      <p:grpSp>
        <p:nvGrpSpPr>
          <p:cNvPr id="736299" name="Group 43"/>
          <p:cNvGrpSpPr>
            <a:grpSpLocks/>
          </p:cNvGrpSpPr>
          <p:nvPr/>
        </p:nvGrpSpPr>
        <p:grpSpPr bwMode="auto">
          <a:xfrm>
            <a:off x="1219200" y="2111375"/>
            <a:ext cx="409575" cy="1524000"/>
            <a:chOff x="1008" y="1320"/>
            <a:chExt cx="258" cy="960"/>
          </a:xfrm>
        </p:grpSpPr>
        <p:sp>
          <p:nvSpPr>
            <p:cNvPr id="18550" name="Oval 44"/>
            <p:cNvSpPr>
              <a:spLocks noChangeArrowheads="1"/>
            </p:cNvSpPr>
            <p:nvPr/>
          </p:nvSpPr>
          <p:spPr bwMode="auto">
            <a:xfrm>
              <a:off x="1008" y="132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8551" name="Oval 45"/>
            <p:cNvSpPr>
              <a:spLocks noChangeArrowheads="1"/>
            </p:cNvSpPr>
            <p:nvPr/>
          </p:nvSpPr>
          <p:spPr bwMode="auto">
            <a:xfrm>
              <a:off x="1122" y="146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8552" name="Oval 46"/>
            <p:cNvSpPr>
              <a:spLocks noChangeArrowheads="1"/>
            </p:cNvSpPr>
            <p:nvPr/>
          </p:nvSpPr>
          <p:spPr bwMode="auto">
            <a:xfrm>
              <a:off x="1218" y="175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8553" name="Oval 47"/>
            <p:cNvSpPr>
              <a:spLocks noChangeArrowheads="1"/>
            </p:cNvSpPr>
            <p:nvPr/>
          </p:nvSpPr>
          <p:spPr bwMode="auto">
            <a:xfrm>
              <a:off x="1122" y="208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8554" name="Oval 48"/>
            <p:cNvSpPr>
              <a:spLocks noChangeArrowheads="1"/>
            </p:cNvSpPr>
            <p:nvPr/>
          </p:nvSpPr>
          <p:spPr bwMode="auto">
            <a:xfrm>
              <a:off x="1014" y="223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736305" name="Arc 49"/>
          <p:cNvSpPr>
            <a:spLocks/>
          </p:cNvSpPr>
          <p:nvPr/>
        </p:nvSpPr>
        <p:spPr bwMode="auto">
          <a:xfrm rot="-7998521">
            <a:off x="2717006" y="2375694"/>
            <a:ext cx="981075" cy="973138"/>
          </a:xfrm>
          <a:custGeom>
            <a:avLst/>
            <a:gdLst>
              <a:gd name="T0" fmla="*/ 0 w 21600"/>
              <a:gd name="T1" fmla="*/ 0 h 23472"/>
              <a:gd name="T2" fmla="*/ 2147483646 w 21600"/>
              <a:gd name="T3" fmla="*/ 2147483646 h 23472"/>
              <a:gd name="T4" fmla="*/ 0 w 21600"/>
              <a:gd name="T5" fmla="*/ 2147483646 h 2347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3472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22224"/>
                  <a:pt x="21572" y="22849"/>
                  <a:pt x="21518" y="23471"/>
                </a:cubicBezTo>
              </a:path>
              <a:path w="21600" h="23472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22224"/>
                  <a:pt x="21572" y="22849"/>
                  <a:pt x="21518" y="23471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36306" name="Arc 50"/>
          <p:cNvSpPr>
            <a:spLocks/>
          </p:cNvSpPr>
          <p:nvPr/>
        </p:nvSpPr>
        <p:spPr bwMode="auto">
          <a:xfrm rot="7998521" flipH="1">
            <a:off x="705644" y="2397919"/>
            <a:ext cx="1101725" cy="973137"/>
          </a:xfrm>
          <a:custGeom>
            <a:avLst/>
            <a:gdLst>
              <a:gd name="T0" fmla="*/ 0 w 24244"/>
              <a:gd name="T1" fmla="*/ 478610850 h 23472"/>
              <a:gd name="T2" fmla="*/ 2147483646 w 24244"/>
              <a:gd name="T3" fmla="*/ 2147483646 h 23472"/>
              <a:gd name="T4" fmla="*/ 2147483646 w 24244"/>
              <a:gd name="T5" fmla="*/ 2147483646 h 2347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4244" h="23472" fill="none" extrusionOk="0">
                <a:moveTo>
                  <a:pt x="0" y="162"/>
                </a:moveTo>
                <a:cubicBezTo>
                  <a:pt x="877" y="54"/>
                  <a:pt x="1760" y="0"/>
                  <a:pt x="2644" y="0"/>
                </a:cubicBezTo>
                <a:cubicBezTo>
                  <a:pt x="14573" y="0"/>
                  <a:pt x="24244" y="9670"/>
                  <a:pt x="24244" y="21600"/>
                </a:cubicBezTo>
                <a:cubicBezTo>
                  <a:pt x="24244" y="22224"/>
                  <a:pt x="24216" y="22849"/>
                  <a:pt x="24162" y="23471"/>
                </a:cubicBezTo>
              </a:path>
              <a:path w="24244" h="23472" stroke="0" extrusionOk="0">
                <a:moveTo>
                  <a:pt x="0" y="162"/>
                </a:moveTo>
                <a:cubicBezTo>
                  <a:pt x="877" y="54"/>
                  <a:pt x="1760" y="0"/>
                  <a:pt x="2644" y="0"/>
                </a:cubicBezTo>
                <a:cubicBezTo>
                  <a:pt x="14573" y="0"/>
                  <a:pt x="24244" y="9670"/>
                  <a:pt x="24244" y="21600"/>
                </a:cubicBezTo>
                <a:cubicBezTo>
                  <a:pt x="24244" y="22224"/>
                  <a:pt x="24216" y="22849"/>
                  <a:pt x="24162" y="23471"/>
                </a:cubicBezTo>
                <a:lnTo>
                  <a:pt x="2644" y="21600"/>
                </a:lnTo>
                <a:lnTo>
                  <a:pt x="0" y="162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736307" name="Group 51"/>
          <p:cNvGrpSpPr>
            <a:grpSpLocks/>
          </p:cNvGrpSpPr>
          <p:nvPr/>
        </p:nvGrpSpPr>
        <p:grpSpPr bwMode="auto">
          <a:xfrm>
            <a:off x="639763" y="2149475"/>
            <a:ext cx="5227637" cy="1447800"/>
            <a:chOff x="643" y="1344"/>
            <a:chExt cx="3293" cy="912"/>
          </a:xfrm>
        </p:grpSpPr>
        <p:grpSp>
          <p:nvGrpSpPr>
            <p:cNvPr id="18531" name="Group 52"/>
            <p:cNvGrpSpPr>
              <a:grpSpLocks/>
            </p:cNvGrpSpPr>
            <p:nvPr/>
          </p:nvGrpSpPr>
          <p:grpSpPr bwMode="auto">
            <a:xfrm>
              <a:off x="672" y="1344"/>
              <a:ext cx="1920" cy="912"/>
              <a:chOff x="672" y="1344"/>
              <a:chExt cx="1920" cy="912"/>
            </a:xfrm>
          </p:grpSpPr>
          <p:sp>
            <p:nvSpPr>
              <p:cNvPr id="18542" name="Line 53"/>
              <p:cNvSpPr>
                <a:spLocks noChangeShapeType="1"/>
              </p:cNvSpPr>
              <p:nvPr/>
            </p:nvSpPr>
            <p:spPr bwMode="auto">
              <a:xfrm flipH="1">
                <a:off x="672" y="1344"/>
                <a:ext cx="38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8543" name="Line 54"/>
              <p:cNvSpPr>
                <a:spLocks noChangeShapeType="1"/>
              </p:cNvSpPr>
              <p:nvPr/>
            </p:nvSpPr>
            <p:spPr bwMode="auto">
              <a:xfrm>
                <a:off x="672" y="1344"/>
                <a:ext cx="0" cy="91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8544" name="Line 55"/>
              <p:cNvSpPr>
                <a:spLocks noChangeShapeType="1"/>
              </p:cNvSpPr>
              <p:nvPr/>
            </p:nvSpPr>
            <p:spPr bwMode="auto">
              <a:xfrm>
                <a:off x="672" y="2256"/>
                <a:ext cx="38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8545" name="Line 56"/>
              <p:cNvSpPr>
                <a:spLocks noChangeShapeType="1"/>
              </p:cNvSpPr>
              <p:nvPr/>
            </p:nvSpPr>
            <p:spPr bwMode="auto">
              <a:xfrm>
                <a:off x="1056" y="2256"/>
                <a:ext cx="12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lg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8546" name="Line 57"/>
              <p:cNvSpPr>
                <a:spLocks noChangeShapeType="1"/>
              </p:cNvSpPr>
              <p:nvPr/>
            </p:nvSpPr>
            <p:spPr bwMode="auto">
              <a:xfrm>
                <a:off x="2256" y="2256"/>
                <a:ext cx="33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8547" name="Line 58"/>
              <p:cNvSpPr>
                <a:spLocks noChangeShapeType="1"/>
              </p:cNvSpPr>
              <p:nvPr/>
            </p:nvSpPr>
            <p:spPr bwMode="auto">
              <a:xfrm flipV="1">
                <a:off x="2592" y="1344"/>
                <a:ext cx="0" cy="91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8548" name="Line 59"/>
              <p:cNvSpPr>
                <a:spLocks noChangeShapeType="1"/>
              </p:cNvSpPr>
              <p:nvPr/>
            </p:nvSpPr>
            <p:spPr bwMode="auto">
              <a:xfrm flipH="1">
                <a:off x="2256" y="1344"/>
                <a:ext cx="33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8549" name="Line 60"/>
              <p:cNvSpPr>
                <a:spLocks noChangeShapeType="1"/>
              </p:cNvSpPr>
              <p:nvPr/>
            </p:nvSpPr>
            <p:spPr bwMode="auto">
              <a:xfrm flipH="1">
                <a:off x="1008" y="1344"/>
                <a:ext cx="124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lg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18532" name="Group 61"/>
            <p:cNvGrpSpPr>
              <a:grpSpLocks/>
            </p:cNvGrpSpPr>
            <p:nvPr/>
          </p:nvGrpSpPr>
          <p:grpSpPr bwMode="auto">
            <a:xfrm>
              <a:off x="643" y="1344"/>
              <a:ext cx="3293" cy="912"/>
              <a:chOff x="643" y="1344"/>
              <a:chExt cx="3293" cy="912"/>
            </a:xfrm>
          </p:grpSpPr>
          <p:sp>
            <p:nvSpPr>
              <p:cNvPr id="18533" name="Line 62"/>
              <p:cNvSpPr>
                <a:spLocks noChangeShapeType="1"/>
              </p:cNvSpPr>
              <p:nvPr/>
            </p:nvSpPr>
            <p:spPr bwMode="auto">
              <a:xfrm rot="16200000" flipV="1">
                <a:off x="1635" y="791"/>
                <a:ext cx="0" cy="19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lgDash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8534" name="Line 63"/>
              <p:cNvSpPr>
                <a:spLocks noChangeShapeType="1"/>
              </p:cNvSpPr>
              <p:nvPr/>
            </p:nvSpPr>
            <p:spPr bwMode="auto">
              <a:xfrm flipH="1">
                <a:off x="1008" y="1344"/>
                <a:ext cx="2928" cy="0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8535" name="Line 64"/>
              <p:cNvSpPr>
                <a:spLocks noChangeShapeType="1"/>
              </p:cNvSpPr>
              <p:nvPr/>
            </p:nvSpPr>
            <p:spPr bwMode="auto">
              <a:xfrm flipH="1">
                <a:off x="672" y="1488"/>
                <a:ext cx="2928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8536" name="Line 65"/>
              <p:cNvSpPr>
                <a:spLocks noChangeShapeType="1"/>
              </p:cNvSpPr>
              <p:nvPr/>
            </p:nvSpPr>
            <p:spPr bwMode="auto">
              <a:xfrm flipH="1">
                <a:off x="672" y="2112"/>
                <a:ext cx="2928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8537" name="Line 66"/>
              <p:cNvSpPr>
                <a:spLocks noChangeShapeType="1"/>
              </p:cNvSpPr>
              <p:nvPr/>
            </p:nvSpPr>
            <p:spPr bwMode="auto">
              <a:xfrm flipH="1">
                <a:off x="672" y="2256"/>
                <a:ext cx="326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8538" name="Line 67"/>
              <p:cNvSpPr>
                <a:spLocks noChangeShapeType="1"/>
              </p:cNvSpPr>
              <p:nvPr/>
            </p:nvSpPr>
            <p:spPr bwMode="auto">
              <a:xfrm flipH="1">
                <a:off x="3024" y="2256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8539" name="Line 68"/>
              <p:cNvSpPr>
                <a:spLocks noChangeShapeType="1"/>
              </p:cNvSpPr>
              <p:nvPr/>
            </p:nvSpPr>
            <p:spPr bwMode="auto">
              <a:xfrm flipH="1">
                <a:off x="3024" y="2112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8540" name="Line 69"/>
              <p:cNvSpPr>
                <a:spLocks noChangeShapeType="1"/>
              </p:cNvSpPr>
              <p:nvPr/>
            </p:nvSpPr>
            <p:spPr bwMode="auto">
              <a:xfrm flipH="1">
                <a:off x="3036" y="148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8541" name="Line 70"/>
              <p:cNvSpPr>
                <a:spLocks noChangeShapeType="1"/>
              </p:cNvSpPr>
              <p:nvPr/>
            </p:nvSpPr>
            <p:spPr bwMode="auto">
              <a:xfrm flipH="1">
                <a:off x="3036" y="1344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</p:grpSp>
      <p:grpSp>
        <p:nvGrpSpPr>
          <p:cNvPr id="736327" name="Group 71"/>
          <p:cNvGrpSpPr>
            <a:grpSpLocks/>
          </p:cNvGrpSpPr>
          <p:nvPr/>
        </p:nvGrpSpPr>
        <p:grpSpPr bwMode="auto">
          <a:xfrm>
            <a:off x="609600" y="4968875"/>
            <a:ext cx="5943600" cy="1457325"/>
            <a:chOff x="624" y="3120"/>
            <a:chExt cx="3744" cy="918"/>
          </a:xfrm>
        </p:grpSpPr>
        <p:sp>
          <p:nvSpPr>
            <p:cNvPr id="18519" name="Line 72"/>
            <p:cNvSpPr>
              <a:spLocks noChangeShapeType="1"/>
            </p:cNvSpPr>
            <p:nvPr/>
          </p:nvSpPr>
          <p:spPr bwMode="auto">
            <a:xfrm>
              <a:off x="2592" y="3120"/>
              <a:ext cx="912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520" name="Line 73"/>
            <p:cNvSpPr>
              <a:spLocks noChangeShapeType="1"/>
            </p:cNvSpPr>
            <p:nvPr/>
          </p:nvSpPr>
          <p:spPr bwMode="auto">
            <a:xfrm>
              <a:off x="2544" y="4032"/>
              <a:ext cx="1824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521" name="Line 74"/>
            <p:cNvSpPr>
              <a:spLocks noChangeShapeType="1"/>
            </p:cNvSpPr>
            <p:nvPr/>
          </p:nvSpPr>
          <p:spPr bwMode="auto">
            <a:xfrm flipH="1">
              <a:off x="1008" y="3264"/>
              <a:ext cx="2592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522" name="Line 75"/>
            <p:cNvSpPr>
              <a:spLocks noChangeShapeType="1"/>
            </p:cNvSpPr>
            <p:nvPr/>
          </p:nvSpPr>
          <p:spPr bwMode="auto">
            <a:xfrm flipH="1">
              <a:off x="864" y="3921"/>
              <a:ext cx="3312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523" name="Line 76"/>
            <p:cNvSpPr>
              <a:spLocks noChangeShapeType="1"/>
            </p:cNvSpPr>
            <p:nvPr/>
          </p:nvSpPr>
          <p:spPr bwMode="auto">
            <a:xfrm flipH="1">
              <a:off x="2070" y="4038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524" name="Line 77"/>
            <p:cNvSpPr>
              <a:spLocks noChangeShapeType="1"/>
            </p:cNvSpPr>
            <p:nvPr/>
          </p:nvSpPr>
          <p:spPr bwMode="auto">
            <a:xfrm flipH="1">
              <a:off x="2172" y="391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525" name="Line 78"/>
            <p:cNvSpPr>
              <a:spLocks noChangeShapeType="1"/>
            </p:cNvSpPr>
            <p:nvPr/>
          </p:nvSpPr>
          <p:spPr bwMode="auto">
            <a:xfrm flipH="1">
              <a:off x="2268" y="3600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526" name="Line 79"/>
            <p:cNvSpPr>
              <a:spLocks noChangeShapeType="1"/>
            </p:cNvSpPr>
            <p:nvPr/>
          </p:nvSpPr>
          <p:spPr bwMode="auto">
            <a:xfrm flipH="1">
              <a:off x="2184" y="3264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527" name="Line 80"/>
            <p:cNvSpPr>
              <a:spLocks noChangeShapeType="1"/>
            </p:cNvSpPr>
            <p:nvPr/>
          </p:nvSpPr>
          <p:spPr bwMode="auto">
            <a:xfrm flipH="1">
              <a:off x="2082" y="3120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528" name="Line 81"/>
            <p:cNvSpPr>
              <a:spLocks noChangeShapeType="1"/>
            </p:cNvSpPr>
            <p:nvPr/>
          </p:nvSpPr>
          <p:spPr bwMode="auto">
            <a:xfrm>
              <a:off x="1248" y="3120"/>
              <a:ext cx="86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529" name="Line 82"/>
            <p:cNvSpPr>
              <a:spLocks noChangeShapeType="1"/>
            </p:cNvSpPr>
            <p:nvPr/>
          </p:nvSpPr>
          <p:spPr bwMode="auto">
            <a:xfrm>
              <a:off x="1200" y="4032"/>
              <a:ext cx="96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530" name="Line 83"/>
            <p:cNvSpPr>
              <a:spLocks noChangeShapeType="1"/>
            </p:cNvSpPr>
            <p:nvPr/>
          </p:nvSpPr>
          <p:spPr bwMode="auto">
            <a:xfrm flipH="1">
              <a:off x="624" y="3600"/>
              <a:ext cx="19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lg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36340" name="Group 84"/>
          <p:cNvGrpSpPr>
            <a:grpSpLocks/>
          </p:cNvGrpSpPr>
          <p:nvPr/>
        </p:nvGrpSpPr>
        <p:grpSpPr bwMode="auto">
          <a:xfrm>
            <a:off x="1266825" y="1454150"/>
            <a:ext cx="1952625" cy="2676525"/>
            <a:chOff x="1038" y="954"/>
            <a:chExt cx="1230" cy="1686"/>
          </a:xfrm>
        </p:grpSpPr>
        <p:grpSp>
          <p:nvGrpSpPr>
            <p:cNvPr id="18510" name="Group 85"/>
            <p:cNvGrpSpPr>
              <a:grpSpLocks/>
            </p:cNvGrpSpPr>
            <p:nvPr/>
          </p:nvGrpSpPr>
          <p:grpSpPr bwMode="auto">
            <a:xfrm>
              <a:off x="1038" y="954"/>
              <a:ext cx="1230" cy="1686"/>
              <a:chOff x="1038" y="954"/>
              <a:chExt cx="1230" cy="1686"/>
            </a:xfrm>
          </p:grpSpPr>
          <p:sp>
            <p:nvSpPr>
              <p:cNvPr id="18513" name="Line 86"/>
              <p:cNvSpPr>
                <a:spLocks noChangeShapeType="1"/>
              </p:cNvSpPr>
              <p:nvPr/>
            </p:nvSpPr>
            <p:spPr bwMode="auto">
              <a:xfrm>
                <a:off x="1044" y="2256"/>
                <a:ext cx="0" cy="38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8514" name="Line 87"/>
              <p:cNvSpPr>
                <a:spLocks noChangeShapeType="1"/>
              </p:cNvSpPr>
              <p:nvPr/>
            </p:nvSpPr>
            <p:spPr bwMode="auto">
              <a:xfrm>
                <a:off x="1056" y="2640"/>
                <a:ext cx="12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8515" name="Line 88"/>
              <p:cNvSpPr>
                <a:spLocks noChangeShapeType="1"/>
              </p:cNvSpPr>
              <p:nvPr/>
            </p:nvSpPr>
            <p:spPr bwMode="auto">
              <a:xfrm flipV="1">
                <a:off x="2268" y="2256"/>
                <a:ext cx="0" cy="38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8516" name="Line 89"/>
              <p:cNvSpPr>
                <a:spLocks noChangeShapeType="1"/>
              </p:cNvSpPr>
              <p:nvPr/>
            </p:nvSpPr>
            <p:spPr bwMode="auto">
              <a:xfrm flipV="1">
                <a:off x="2256" y="960"/>
                <a:ext cx="0" cy="38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8517" name="Line 90"/>
              <p:cNvSpPr>
                <a:spLocks noChangeShapeType="1"/>
              </p:cNvSpPr>
              <p:nvPr/>
            </p:nvSpPr>
            <p:spPr bwMode="auto">
              <a:xfrm flipH="1">
                <a:off x="1056" y="960"/>
                <a:ext cx="12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8518" name="Line 91"/>
              <p:cNvSpPr>
                <a:spLocks noChangeShapeType="1"/>
              </p:cNvSpPr>
              <p:nvPr/>
            </p:nvSpPr>
            <p:spPr bwMode="auto">
              <a:xfrm>
                <a:off x="1038" y="954"/>
                <a:ext cx="0" cy="38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18511" name="Line 92"/>
            <p:cNvSpPr>
              <a:spLocks noChangeShapeType="1"/>
            </p:cNvSpPr>
            <p:nvPr/>
          </p:nvSpPr>
          <p:spPr bwMode="auto">
            <a:xfrm>
              <a:off x="1040" y="1344"/>
              <a:ext cx="0" cy="91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512" name="Line 93"/>
            <p:cNvSpPr>
              <a:spLocks noChangeShapeType="1"/>
            </p:cNvSpPr>
            <p:nvPr/>
          </p:nvSpPr>
          <p:spPr bwMode="auto">
            <a:xfrm>
              <a:off x="2264" y="1344"/>
              <a:ext cx="0" cy="91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36350" name="Line 94"/>
          <p:cNvSpPr>
            <a:spLocks noChangeShapeType="1"/>
          </p:cNvSpPr>
          <p:nvPr/>
        </p:nvSpPr>
        <p:spPr bwMode="auto">
          <a:xfrm>
            <a:off x="1295400" y="5730875"/>
            <a:ext cx="1905000" cy="0"/>
          </a:xfrm>
          <a:prstGeom prst="line">
            <a:avLst/>
          </a:prstGeom>
          <a:noFill/>
          <a:ln w="31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736351" name="Group 95"/>
          <p:cNvGrpSpPr>
            <a:grpSpLocks/>
          </p:cNvGrpSpPr>
          <p:nvPr/>
        </p:nvGrpSpPr>
        <p:grpSpPr bwMode="auto">
          <a:xfrm>
            <a:off x="1066800" y="4419600"/>
            <a:ext cx="2381250" cy="2454275"/>
            <a:chOff x="1392" y="2632"/>
            <a:chExt cx="1355" cy="1343"/>
          </a:xfrm>
        </p:grpSpPr>
        <p:sp>
          <p:nvSpPr>
            <p:cNvPr id="18506" name="Text Box 96"/>
            <p:cNvSpPr txBox="1">
              <a:spLocks noChangeArrowheads="1"/>
            </p:cNvSpPr>
            <p:nvPr/>
          </p:nvSpPr>
          <p:spPr bwMode="auto">
            <a:xfrm>
              <a:off x="1392" y="3184"/>
              <a:ext cx="155" cy="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18507" name="Text Box 97"/>
            <p:cNvSpPr txBox="1">
              <a:spLocks noChangeArrowheads="1"/>
            </p:cNvSpPr>
            <p:nvPr/>
          </p:nvSpPr>
          <p:spPr bwMode="auto">
            <a:xfrm>
              <a:off x="1872" y="3808"/>
              <a:ext cx="155" cy="1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18508" name="Text Box 98"/>
            <p:cNvSpPr txBox="1">
              <a:spLocks noChangeArrowheads="1"/>
            </p:cNvSpPr>
            <p:nvPr/>
          </p:nvSpPr>
          <p:spPr bwMode="auto">
            <a:xfrm>
              <a:off x="2592" y="3166"/>
              <a:ext cx="155" cy="1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18509" name="Text Box 99"/>
            <p:cNvSpPr txBox="1">
              <a:spLocks noChangeArrowheads="1"/>
            </p:cNvSpPr>
            <p:nvPr/>
          </p:nvSpPr>
          <p:spPr bwMode="auto">
            <a:xfrm>
              <a:off x="1968" y="2632"/>
              <a:ext cx="156" cy="1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4</a:t>
              </a:r>
            </a:p>
          </p:txBody>
        </p:sp>
      </p:grpSp>
      <p:grpSp>
        <p:nvGrpSpPr>
          <p:cNvPr id="736356" name="Group 100"/>
          <p:cNvGrpSpPr>
            <a:grpSpLocks/>
          </p:cNvGrpSpPr>
          <p:nvPr/>
        </p:nvGrpSpPr>
        <p:grpSpPr bwMode="auto">
          <a:xfrm>
            <a:off x="4902200" y="1844675"/>
            <a:ext cx="1970088" cy="2009775"/>
            <a:chOff x="3328" y="1152"/>
            <a:chExt cx="1241" cy="1266"/>
          </a:xfrm>
        </p:grpSpPr>
        <p:sp>
          <p:nvSpPr>
            <p:cNvPr id="18498" name="Text Box 101"/>
            <p:cNvSpPr txBox="1">
              <a:spLocks noChangeArrowheads="1"/>
            </p:cNvSpPr>
            <p:nvPr/>
          </p:nvSpPr>
          <p:spPr bwMode="auto">
            <a:xfrm>
              <a:off x="3892" y="1152"/>
              <a:ext cx="23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a”</a:t>
              </a:r>
            </a:p>
          </p:txBody>
        </p:sp>
        <p:sp>
          <p:nvSpPr>
            <p:cNvPr id="18499" name="Text Box 102"/>
            <p:cNvSpPr txBox="1">
              <a:spLocks noChangeArrowheads="1"/>
            </p:cNvSpPr>
            <p:nvPr/>
          </p:nvSpPr>
          <p:spPr bwMode="auto">
            <a:xfrm>
              <a:off x="3328" y="1658"/>
              <a:ext cx="23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g”</a:t>
              </a:r>
            </a:p>
          </p:txBody>
        </p:sp>
        <p:sp>
          <p:nvSpPr>
            <p:cNvPr id="18500" name="Text Box 103"/>
            <p:cNvSpPr txBox="1">
              <a:spLocks noChangeArrowheads="1"/>
            </p:cNvSpPr>
            <p:nvPr/>
          </p:nvSpPr>
          <p:spPr bwMode="auto">
            <a:xfrm>
              <a:off x="4340" y="1695"/>
              <a:ext cx="22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c”</a:t>
              </a:r>
            </a:p>
          </p:txBody>
        </p:sp>
        <p:sp>
          <p:nvSpPr>
            <p:cNvPr id="18501" name="Text Box 104"/>
            <p:cNvSpPr txBox="1">
              <a:spLocks noChangeArrowheads="1"/>
            </p:cNvSpPr>
            <p:nvPr/>
          </p:nvSpPr>
          <p:spPr bwMode="auto">
            <a:xfrm>
              <a:off x="3879" y="2206"/>
              <a:ext cx="23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e”</a:t>
              </a:r>
            </a:p>
          </p:txBody>
        </p:sp>
        <p:sp>
          <p:nvSpPr>
            <p:cNvPr id="18502" name="Text Box 105"/>
            <p:cNvSpPr txBox="1">
              <a:spLocks noChangeArrowheads="1"/>
            </p:cNvSpPr>
            <p:nvPr/>
          </p:nvSpPr>
          <p:spPr bwMode="auto">
            <a:xfrm>
              <a:off x="4224" y="1344"/>
              <a:ext cx="23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b”</a:t>
              </a:r>
            </a:p>
          </p:txBody>
        </p:sp>
        <p:sp>
          <p:nvSpPr>
            <p:cNvPr id="18503" name="Text Box 106"/>
            <p:cNvSpPr txBox="1">
              <a:spLocks noChangeArrowheads="1"/>
            </p:cNvSpPr>
            <p:nvPr/>
          </p:nvSpPr>
          <p:spPr bwMode="auto">
            <a:xfrm>
              <a:off x="3440" y="2064"/>
              <a:ext cx="2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f”</a:t>
              </a:r>
            </a:p>
          </p:txBody>
        </p:sp>
        <p:sp>
          <p:nvSpPr>
            <p:cNvPr id="18504" name="Text Box 107"/>
            <p:cNvSpPr txBox="1">
              <a:spLocks noChangeArrowheads="1"/>
            </p:cNvSpPr>
            <p:nvPr/>
          </p:nvSpPr>
          <p:spPr bwMode="auto">
            <a:xfrm>
              <a:off x="4224" y="2016"/>
              <a:ext cx="23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d”</a:t>
              </a:r>
            </a:p>
          </p:txBody>
        </p:sp>
        <p:sp>
          <p:nvSpPr>
            <p:cNvPr id="18505" name="Text Box 108"/>
            <p:cNvSpPr txBox="1">
              <a:spLocks noChangeArrowheads="1"/>
            </p:cNvSpPr>
            <p:nvPr/>
          </p:nvSpPr>
          <p:spPr bwMode="auto">
            <a:xfrm>
              <a:off x="3456" y="1344"/>
              <a:ext cx="23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h”</a:t>
              </a:r>
            </a:p>
          </p:txBody>
        </p:sp>
      </p:grpSp>
      <p:grpSp>
        <p:nvGrpSpPr>
          <p:cNvPr id="736365" name="Group 109"/>
          <p:cNvGrpSpPr>
            <a:grpSpLocks/>
          </p:cNvGrpSpPr>
          <p:nvPr/>
        </p:nvGrpSpPr>
        <p:grpSpPr bwMode="auto">
          <a:xfrm>
            <a:off x="4775200" y="1143000"/>
            <a:ext cx="2193925" cy="330200"/>
            <a:chOff x="1440" y="912"/>
            <a:chExt cx="1316" cy="208"/>
          </a:xfrm>
        </p:grpSpPr>
        <p:sp>
          <p:nvSpPr>
            <p:cNvPr id="18494" name="Text Box 110"/>
            <p:cNvSpPr txBox="1">
              <a:spLocks noChangeArrowheads="1"/>
            </p:cNvSpPr>
            <p:nvPr/>
          </p:nvSpPr>
          <p:spPr bwMode="auto">
            <a:xfrm>
              <a:off x="1440" y="928"/>
              <a:ext cx="21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4”</a:t>
              </a:r>
            </a:p>
          </p:txBody>
        </p:sp>
        <p:sp>
          <p:nvSpPr>
            <p:cNvPr id="18495" name="Text Box 111"/>
            <p:cNvSpPr txBox="1">
              <a:spLocks noChangeArrowheads="1"/>
            </p:cNvSpPr>
            <p:nvPr/>
          </p:nvSpPr>
          <p:spPr bwMode="auto">
            <a:xfrm>
              <a:off x="1968" y="912"/>
              <a:ext cx="21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1”</a:t>
              </a:r>
            </a:p>
          </p:txBody>
        </p:sp>
        <p:sp>
          <p:nvSpPr>
            <p:cNvPr id="18496" name="Text Box 112"/>
            <p:cNvSpPr txBox="1">
              <a:spLocks noChangeArrowheads="1"/>
            </p:cNvSpPr>
            <p:nvPr/>
          </p:nvSpPr>
          <p:spPr bwMode="auto">
            <a:xfrm>
              <a:off x="2064" y="912"/>
              <a:ext cx="21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3”</a:t>
              </a:r>
            </a:p>
          </p:txBody>
        </p:sp>
        <p:sp>
          <p:nvSpPr>
            <p:cNvPr id="18497" name="Text Box 113"/>
            <p:cNvSpPr txBox="1">
              <a:spLocks noChangeArrowheads="1"/>
            </p:cNvSpPr>
            <p:nvPr/>
          </p:nvSpPr>
          <p:spPr bwMode="auto">
            <a:xfrm>
              <a:off x="2544" y="912"/>
              <a:ext cx="21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2”</a:t>
              </a:r>
            </a:p>
          </p:txBody>
        </p:sp>
      </p:grpSp>
      <p:grpSp>
        <p:nvGrpSpPr>
          <p:cNvPr id="736370" name="Group 114"/>
          <p:cNvGrpSpPr>
            <a:grpSpLocks/>
          </p:cNvGrpSpPr>
          <p:nvPr/>
        </p:nvGrpSpPr>
        <p:grpSpPr bwMode="auto">
          <a:xfrm>
            <a:off x="1117600" y="1171575"/>
            <a:ext cx="2254250" cy="330200"/>
            <a:chOff x="1440" y="912"/>
            <a:chExt cx="1295" cy="208"/>
          </a:xfrm>
        </p:grpSpPr>
        <p:sp>
          <p:nvSpPr>
            <p:cNvPr id="18490" name="Text Box 115"/>
            <p:cNvSpPr txBox="1">
              <a:spLocks noChangeArrowheads="1"/>
            </p:cNvSpPr>
            <p:nvPr/>
          </p:nvSpPr>
          <p:spPr bwMode="auto">
            <a:xfrm>
              <a:off x="1440" y="928"/>
              <a:ext cx="19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1’</a:t>
              </a:r>
            </a:p>
          </p:txBody>
        </p:sp>
        <p:sp>
          <p:nvSpPr>
            <p:cNvPr id="18491" name="Text Box 116"/>
            <p:cNvSpPr txBox="1">
              <a:spLocks noChangeArrowheads="1"/>
            </p:cNvSpPr>
            <p:nvPr/>
          </p:nvSpPr>
          <p:spPr bwMode="auto">
            <a:xfrm>
              <a:off x="1968" y="912"/>
              <a:ext cx="19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2’</a:t>
              </a:r>
            </a:p>
          </p:txBody>
        </p:sp>
        <p:sp>
          <p:nvSpPr>
            <p:cNvPr id="18492" name="Text Box 117"/>
            <p:cNvSpPr txBox="1">
              <a:spLocks noChangeArrowheads="1"/>
            </p:cNvSpPr>
            <p:nvPr/>
          </p:nvSpPr>
          <p:spPr bwMode="auto">
            <a:xfrm>
              <a:off x="2064" y="912"/>
              <a:ext cx="19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4’</a:t>
              </a:r>
            </a:p>
          </p:txBody>
        </p:sp>
        <p:sp>
          <p:nvSpPr>
            <p:cNvPr id="18493" name="Text Box 118"/>
            <p:cNvSpPr txBox="1">
              <a:spLocks noChangeArrowheads="1"/>
            </p:cNvSpPr>
            <p:nvPr/>
          </p:nvSpPr>
          <p:spPr bwMode="auto">
            <a:xfrm>
              <a:off x="2544" y="912"/>
              <a:ext cx="19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3’</a:t>
              </a:r>
            </a:p>
          </p:txBody>
        </p:sp>
      </p:grpSp>
      <p:grpSp>
        <p:nvGrpSpPr>
          <p:cNvPr id="736375" name="Group 119"/>
          <p:cNvGrpSpPr>
            <a:grpSpLocks/>
          </p:cNvGrpSpPr>
          <p:nvPr/>
        </p:nvGrpSpPr>
        <p:grpSpPr bwMode="auto">
          <a:xfrm>
            <a:off x="2466975" y="1844675"/>
            <a:ext cx="1057275" cy="1993900"/>
            <a:chOff x="1794" y="1152"/>
            <a:chExt cx="666" cy="1256"/>
          </a:xfrm>
        </p:grpSpPr>
        <p:sp>
          <p:nvSpPr>
            <p:cNvPr id="18485" name="Text Box 120"/>
            <p:cNvSpPr txBox="1">
              <a:spLocks noChangeArrowheads="1"/>
            </p:cNvSpPr>
            <p:nvPr/>
          </p:nvSpPr>
          <p:spPr bwMode="auto">
            <a:xfrm>
              <a:off x="2208" y="1152"/>
              <a:ext cx="2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a’</a:t>
              </a:r>
            </a:p>
          </p:txBody>
        </p:sp>
        <p:sp>
          <p:nvSpPr>
            <p:cNvPr id="18486" name="Text Box 121"/>
            <p:cNvSpPr txBox="1">
              <a:spLocks noChangeArrowheads="1"/>
            </p:cNvSpPr>
            <p:nvPr/>
          </p:nvSpPr>
          <p:spPr bwMode="auto">
            <a:xfrm>
              <a:off x="1890" y="1408"/>
              <a:ext cx="33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b ’h’</a:t>
              </a:r>
            </a:p>
          </p:txBody>
        </p:sp>
        <p:sp>
          <p:nvSpPr>
            <p:cNvPr id="18487" name="Text Box 122"/>
            <p:cNvSpPr txBox="1">
              <a:spLocks noChangeArrowheads="1"/>
            </p:cNvSpPr>
            <p:nvPr/>
          </p:nvSpPr>
          <p:spPr bwMode="auto">
            <a:xfrm>
              <a:off x="1794" y="1696"/>
              <a:ext cx="29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c’g’</a:t>
              </a:r>
            </a:p>
          </p:txBody>
        </p:sp>
        <p:sp>
          <p:nvSpPr>
            <p:cNvPr id="18488" name="Text Box 123"/>
            <p:cNvSpPr txBox="1">
              <a:spLocks noChangeArrowheads="1"/>
            </p:cNvSpPr>
            <p:nvPr/>
          </p:nvSpPr>
          <p:spPr bwMode="auto">
            <a:xfrm>
              <a:off x="1926" y="2044"/>
              <a:ext cx="28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d’f’</a:t>
              </a:r>
            </a:p>
          </p:txBody>
        </p:sp>
        <p:sp>
          <p:nvSpPr>
            <p:cNvPr id="18489" name="Text Box 124"/>
            <p:cNvSpPr txBox="1">
              <a:spLocks noChangeArrowheads="1"/>
            </p:cNvSpPr>
            <p:nvPr/>
          </p:nvSpPr>
          <p:spPr bwMode="auto">
            <a:xfrm>
              <a:off x="2244" y="2196"/>
              <a:ext cx="2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a’</a:t>
              </a:r>
            </a:p>
          </p:txBody>
        </p:sp>
      </p:grpSp>
      <p:grpSp>
        <p:nvGrpSpPr>
          <p:cNvPr id="736381" name="Group 125"/>
          <p:cNvGrpSpPr>
            <a:grpSpLocks/>
          </p:cNvGrpSpPr>
          <p:nvPr/>
        </p:nvGrpSpPr>
        <p:grpSpPr bwMode="auto">
          <a:xfrm>
            <a:off x="1266825" y="2073275"/>
            <a:ext cx="1943100" cy="3657600"/>
            <a:chOff x="1038" y="1296"/>
            <a:chExt cx="1224" cy="2304"/>
          </a:xfrm>
        </p:grpSpPr>
        <p:grpSp>
          <p:nvGrpSpPr>
            <p:cNvPr id="18472" name="Group 126"/>
            <p:cNvGrpSpPr>
              <a:grpSpLocks/>
            </p:cNvGrpSpPr>
            <p:nvPr/>
          </p:nvGrpSpPr>
          <p:grpSpPr bwMode="auto">
            <a:xfrm>
              <a:off x="1152" y="1296"/>
              <a:ext cx="1024" cy="1968"/>
              <a:chOff x="1152" y="1296"/>
              <a:chExt cx="1024" cy="1968"/>
            </a:xfrm>
          </p:grpSpPr>
          <p:sp>
            <p:nvSpPr>
              <p:cNvPr id="18477" name="Line 127"/>
              <p:cNvSpPr>
                <a:spLocks noChangeShapeType="1"/>
              </p:cNvSpPr>
              <p:nvPr/>
            </p:nvSpPr>
            <p:spPr bwMode="auto">
              <a:xfrm flipV="1">
                <a:off x="2172" y="1296"/>
                <a:ext cx="0" cy="1968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8478" name="Line 128"/>
              <p:cNvSpPr>
                <a:spLocks noChangeShapeType="1"/>
              </p:cNvSpPr>
              <p:nvPr/>
            </p:nvSpPr>
            <p:spPr bwMode="auto">
              <a:xfrm flipV="1">
                <a:off x="1152" y="1296"/>
                <a:ext cx="0" cy="1968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8479" name="Line 129"/>
              <p:cNvSpPr>
                <a:spLocks noChangeShapeType="1"/>
              </p:cNvSpPr>
              <p:nvPr/>
            </p:nvSpPr>
            <p:spPr bwMode="auto">
              <a:xfrm flipV="1">
                <a:off x="1248" y="1296"/>
                <a:ext cx="0" cy="1872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8480" name="Line 130"/>
              <p:cNvSpPr>
                <a:spLocks noChangeShapeType="1"/>
              </p:cNvSpPr>
              <p:nvPr/>
            </p:nvSpPr>
            <p:spPr bwMode="auto">
              <a:xfrm flipV="1">
                <a:off x="2071" y="1392"/>
                <a:ext cx="0" cy="1872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8481" name="Line 131"/>
              <p:cNvSpPr>
                <a:spLocks noChangeShapeType="1"/>
              </p:cNvSpPr>
              <p:nvPr/>
            </p:nvSpPr>
            <p:spPr bwMode="auto">
              <a:xfrm flipV="1">
                <a:off x="2176" y="2736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8482" name="Line 132"/>
              <p:cNvSpPr>
                <a:spLocks noChangeShapeType="1"/>
              </p:cNvSpPr>
              <p:nvPr/>
            </p:nvSpPr>
            <p:spPr bwMode="auto">
              <a:xfrm flipV="1">
                <a:off x="2072" y="2736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8483" name="Line 133"/>
              <p:cNvSpPr>
                <a:spLocks noChangeShapeType="1"/>
              </p:cNvSpPr>
              <p:nvPr/>
            </p:nvSpPr>
            <p:spPr bwMode="auto">
              <a:xfrm flipV="1">
                <a:off x="1248" y="2736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8484" name="Line 134"/>
              <p:cNvSpPr>
                <a:spLocks noChangeShapeType="1"/>
              </p:cNvSpPr>
              <p:nvPr/>
            </p:nvSpPr>
            <p:spPr bwMode="auto">
              <a:xfrm flipV="1">
                <a:off x="1152" y="2736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18473" name="Line 135"/>
            <p:cNvSpPr>
              <a:spLocks noChangeShapeType="1"/>
            </p:cNvSpPr>
            <p:nvPr/>
          </p:nvSpPr>
          <p:spPr bwMode="auto">
            <a:xfrm flipV="1">
              <a:off x="2262" y="2640"/>
              <a:ext cx="0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474" name="Line 136"/>
            <p:cNvSpPr>
              <a:spLocks noChangeShapeType="1"/>
            </p:cNvSpPr>
            <p:nvPr/>
          </p:nvSpPr>
          <p:spPr bwMode="auto">
            <a:xfrm flipV="1">
              <a:off x="1038" y="2640"/>
              <a:ext cx="0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475" name="Line 137"/>
            <p:cNvSpPr>
              <a:spLocks noChangeShapeType="1"/>
            </p:cNvSpPr>
            <p:nvPr/>
          </p:nvSpPr>
          <p:spPr bwMode="auto">
            <a:xfrm flipV="1">
              <a:off x="1038" y="274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476" name="Line 138"/>
            <p:cNvSpPr>
              <a:spLocks noChangeShapeType="1"/>
            </p:cNvSpPr>
            <p:nvPr/>
          </p:nvSpPr>
          <p:spPr bwMode="auto">
            <a:xfrm flipV="1">
              <a:off x="2256" y="273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36395" name="Text Box 139"/>
          <p:cNvSpPr txBox="1">
            <a:spLocks noChangeArrowheads="1"/>
          </p:cNvSpPr>
          <p:nvPr/>
        </p:nvSpPr>
        <p:spPr bwMode="auto">
          <a:xfrm>
            <a:off x="6232525" y="0"/>
            <a:ext cx="2705100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CASE 1.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CYLINDER STANDING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&amp;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 CYLINDER PENETRATING</a:t>
            </a:r>
          </a:p>
        </p:txBody>
      </p:sp>
      <p:graphicFrame>
        <p:nvGraphicFramePr>
          <p:cNvPr id="736396" name="Object 140"/>
          <p:cNvGraphicFramePr>
            <a:graphicFrameLocks noChangeAspect="1"/>
          </p:cNvGraphicFramePr>
          <p:nvPr/>
        </p:nvGraphicFramePr>
        <p:xfrm>
          <a:off x="6934200" y="982663"/>
          <a:ext cx="1905000" cy="176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95" name="Bitmap Image" r:id="rId4" imgW="3258005" imgH="3010320" progId="Paint.Picture">
                  <p:embed/>
                </p:oleObj>
              </mc:Choice>
              <mc:Fallback>
                <p:oleObj name="Bitmap Image" r:id="rId4" imgW="3258005" imgH="3010320" progId="Paint.Picture">
                  <p:embed/>
                  <p:pic>
                    <p:nvPicPr>
                      <p:cNvPr id="0" name="Object 1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982663"/>
                        <a:ext cx="1905000" cy="1760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6397" name="Text Box 141"/>
          <p:cNvSpPr txBox="1">
            <a:spLocks noChangeArrowheads="1"/>
          </p:cNvSpPr>
          <p:nvPr/>
        </p:nvSpPr>
        <p:spPr bwMode="auto">
          <a:xfrm>
            <a:off x="136525" y="61913"/>
            <a:ext cx="6273800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srgbClr val="FF0066"/>
                </a:solidFill>
              </a:rPr>
              <a:t>Problem:</a:t>
            </a:r>
            <a:r>
              <a:rPr lang="en-US" altLang="en-US" sz="1600">
                <a:solidFill>
                  <a:srgbClr val="000000"/>
                </a:solidFill>
              </a:rPr>
              <a:t> </a:t>
            </a:r>
            <a:r>
              <a:rPr lang="en-US" altLang="en-US" sz="1600">
                <a:solidFill>
                  <a:srgbClr val="3333CC"/>
                </a:solidFill>
              </a:rPr>
              <a:t>A cylinder 50mm dia.and 70mm axis is completely penetrated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3333CC"/>
                </a:solidFill>
              </a:rPr>
              <a:t>by another of 40 mm dia.and 70 mm axis horizontally. Both axes intersect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3333CC"/>
                </a:solidFill>
              </a:rPr>
              <a:t> &amp; bisect each other. Draw projections showing curves of intersections.</a:t>
            </a:r>
          </a:p>
        </p:txBody>
      </p:sp>
      <p:grpSp>
        <p:nvGrpSpPr>
          <p:cNvPr id="18465" name="Group 149"/>
          <p:cNvGrpSpPr>
            <a:grpSpLocks/>
          </p:cNvGrpSpPr>
          <p:nvPr/>
        </p:nvGrpSpPr>
        <p:grpSpPr bwMode="auto">
          <a:xfrm>
            <a:off x="8016875" y="46038"/>
            <a:ext cx="1096963" cy="182562"/>
            <a:chOff x="5050" y="29"/>
            <a:chExt cx="691" cy="115"/>
          </a:xfrm>
        </p:grpSpPr>
        <p:sp>
          <p:nvSpPr>
            <p:cNvPr id="18466" name="AutoShape 150">
              <a:hlinkClick r:id="rId6" action="ppaction://hlinksldjump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050" y="29"/>
              <a:ext cx="115" cy="115"/>
            </a:xfrm>
            <a:prstGeom prst="actionButtonHome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8467" name="AutoShape 151">
              <a:hlinkClick r:id="" action="ppaction://hlinkshowjump?jump=previousslide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280" y="29"/>
              <a:ext cx="116" cy="115"/>
            </a:xfrm>
            <a:prstGeom prst="actionButtonBackPrevious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8468" name="AutoShape 152">
              <a:hlinkClick r:id="" action="ppaction://hlinkshowjump?jump=nextslide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396" y="29"/>
              <a:ext cx="115" cy="115"/>
            </a:xfrm>
            <a:prstGeom prst="actionButtonForwardNext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8469" name="AutoShape 153">
              <a:hlinkClick r:id="" action="ppaction://hlinkshowjump?jump=firstslide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165" y="29"/>
              <a:ext cx="115" cy="115"/>
            </a:xfrm>
            <a:prstGeom prst="actionButtonBeginning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8470" name="AutoShape 154">
              <a:hlinkClick r:id="" action="ppaction://hlinkshowjump?jump=lastslide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511" y="29"/>
              <a:ext cx="115" cy="115"/>
            </a:xfrm>
            <a:prstGeom prst="actionButtonEnd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8471" name="AutoShape 155">
              <a:hlinkClick r:id="" action="ppaction://hlinkshowjump?jump=endshow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626" y="29"/>
              <a:ext cx="115" cy="115"/>
            </a:xfrm>
            <a:prstGeom prst="actionButtonBlank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6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6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36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36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36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36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36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36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36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36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36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36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36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36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36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36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36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36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363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363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36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36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36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36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36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36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36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36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36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36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9" dur="500"/>
                                        <p:tgtEl>
                                          <p:spTgt spid="736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736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36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36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36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36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736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36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736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736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736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736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736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736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736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736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736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736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736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736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736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736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736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736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736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736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736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736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736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736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736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736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736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736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736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736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736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7363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7363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 nodeType="clickPar">
                      <p:stCondLst>
                        <p:cond delay="indefinite"/>
                      </p:stCondLst>
                      <p:childTnLst>
                        <p:par>
                          <p:cTn id="1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736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736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736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736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 nodeType="clickPar">
                      <p:stCondLst>
                        <p:cond delay="indefinite"/>
                      </p:stCondLst>
                      <p:childTnLst>
                        <p:par>
                          <p:cTn id="1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736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736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 nodeType="clickPar">
                      <p:stCondLst>
                        <p:cond delay="indefinite"/>
                      </p:stCondLst>
                      <p:childTnLst>
                        <p:par>
                          <p:cTn id="1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8" dur="500"/>
                                        <p:tgtEl>
                                          <p:spTgt spid="736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 nodeType="clickPar">
                      <p:stCondLst>
                        <p:cond delay="indefinite"/>
                      </p:stCondLst>
                      <p:childTnLst>
                        <p:par>
                          <p:cTn id="2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3" dur="500"/>
                                        <p:tgtEl>
                                          <p:spTgt spid="73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6258" grpId="0" animBg="1"/>
      <p:bldP spid="736259" grpId="0" animBg="1"/>
      <p:bldP spid="736266" grpId="0" autoUpdateAnimBg="0"/>
      <p:bldP spid="736267" grpId="0" autoUpdateAnimBg="0"/>
      <p:bldP spid="736268" grpId="0" animBg="1"/>
      <p:bldP spid="736395" grpId="0" autoUpdateAnimBg="0"/>
      <p:bldP spid="736397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8306" name="Group 2"/>
          <p:cNvGrpSpPr>
            <a:grpSpLocks/>
          </p:cNvGrpSpPr>
          <p:nvPr/>
        </p:nvGrpSpPr>
        <p:grpSpPr bwMode="auto">
          <a:xfrm>
            <a:off x="1252538" y="1443038"/>
            <a:ext cx="1971675" cy="2698750"/>
            <a:chOff x="1029" y="947"/>
            <a:chExt cx="1242" cy="1700"/>
          </a:xfrm>
        </p:grpSpPr>
        <p:sp>
          <p:nvSpPr>
            <p:cNvPr id="20605" name="Rectangle 3"/>
            <p:cNvSpPr>
              <a:spLocks noChangeArrowheads="1"/>
            </p:cNvSpPr>
            <p:nvPr/>
          </p:nvSpPr>
          <p:spPr bwMode="auto">
            <a:xfrm>
              <a:off x="1038" y="947"/>
              <a:ext cx="1229" cy="17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0606" name="Line 4"/>
            <p:cNvSpPr>
              <a:spLocks noChangeShapeType="1"/>
            </p:cNvSpPr>
            <p:nvPr/>
          </p:nvSpPr>
          <p:spPr bwMode="auto">
            <a:xfrm>
              <a:off x="1060" y="951"/>
              <a:ext cx="11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607" name="Line 5"/>
            <p:cNvSpPr>
              <a:spLocks noChangeShapeType="1"/>
            </p:cNvSpPr>
            <p:nvPr/>
          </p:nvSpPr>
          <p:spPr bwMode="auto">
            <a:xfrm>
              <a:off x="1029" y="2643"/>
              <a:ext cx="124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38310" name="Oval 6"/>
          <p:cNvSpPr>
            <a:spLocks noChangeArrowheads="1"/>
          </p:cNvSpPr>
          <p:nvPr/>
        </p:nvSpPr>
        <p:spPr bwMode="auto">
          <a:xfrm>
            <a:off x="1266825" y="4594225"/>
            <a:ext cx="1951038" cy="194786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738311" name="Line 7"/>
          <p:cNvSpPr>
            <a:spLocks noChangeShapeType="1"/>
          </p:cNvSpPr>
          <p:nvPr/>
        </p:nvSpPr>
        <p:spPr bwMode="auto">
          <a:xfrm>
            <a:off x="217488" y="4141788"/>
            <a:ext cx="68992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38312" name="Line 8"/>
          <p:cNvSpPr>
            <a:spLocks noChangeShapeType="1"/>
          </p:cNvSpPr>
          <p:nvPr/>
        </p:nvSpPr>
        <p:spPr bwMode="auto">
          <a:xfrm>
            <a:off x="1266825" y="5592763"/>
            <a:ext cx="19510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38313" name="Line 9"/>
          <p:cNvSpPr>
            <a:spLocks noChangeShapeType="1"/>
          </p:cNvSpPr>
          <p:nvPr/>
        </p:nvSpPr>
        <p:spPr bwMode="auto">
          <a:xfrm>
            <a:off x="2266950" y="4594225"/>
            <a:ext cx="0" cy="1947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38314" name="Line 10"/>
          <p:cNvSpPr>
            <a:spLocks noChangeShapeType="1"/>
          </p:cNvSpPr>
          <p:nvPr/>
        </p:nvSpPr>
        <p:spPr bwMode="auto">
          <a:xfrm flipV="1">
            <a:off x="2254250" y="1217613"/>
            <a:ext cx="0" cy="314960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38315" name="Rectangle 11"/>
          <p:cNvSpPr>
            <a:spLocks noChangeArrowheads="1"/>
          </p:cNvSpPr>
          <p:nvPr/>
        </p:nvSpPr>
        <p:spPr bwMode="auto">
          <a:xfrm>
            <a:off x="4865688" y="1443038"/>
            <a:ext cx="1951037" cy="26987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738316" name="Rectangle 12"/>
          <p:cNvSpPr>
            <a:spLocks noChangeArrowheads="1"/>
          </p:cNvSpPr>
          <p:nvPr/>
        </p:nvSpPr>
        <p:spPr bwMode="auto">
          <a:xfrm rot="2677114">
            <a:off x="5241925" y="2192338"/>
            <a:ext cx="1198563" cy="12001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738317" name="Line 13"/>
          <p:cNvSpPr>
            <a:spLocks noChangeShapeType="1"/>
          </p:cNvSpPr>
          <p:nvPr/>
        </p:nvSpPr>
        <p:spPr bwMode="auto">
          <a:xfrm flipH="1">
            <a:off x="685800" y="1920875"/>
            <a:ext cx="5251450" cy="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38318" name="Line 14"/>
          <p:cNvSpPr>
            <a:spLocks noChangeShapeType="1"/>
          </p:cNvSpPr>
          <p:nvPr/>
        </p:nvSpPr>
        <p:spPr bwMode="auto">
          <a:xfrm flipH="1">
            <a:off x="617538" y="3630613"/>
            <a:ext cx="5248275" cy="0"/>
          </a:xfrm>
          <a:prstGeom prst="line">
            <a:avLst/>
          </a:prstGeom>
          <a:noFill/>
          <a:ln w="1905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38319" name="Line 15"/>
          <p:cNvSpPr>
            <a:spLocks noChangeShapeType="1"/>
          </p:cNvSpPr>
          <p:nvPr/>
        </p:nvSpPr>
        <p:spPr bwMode="auto">
          <a:xfrm flipH="1">
            <a:off x="666750" y="2792413"/>
            <a:ext cx="4349750" cy="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38320" name="Line 16"/>
          <p:cNvSpPr>
            <a:spLocks noChangeShapeType="1"/>
          </p:cNvSpPr>
          <p:nvPr/>
        </p:nvSpPr>
        <p:spPr bwMode="auto">
          <a:xfrm>
            <a:off x="666750" y="1893888"/>
            <a:ext cx="0" cy="17240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38321" name="Line 17"/>
          <p:cNvSpPr>
            <a:spLocks noChangeShapeType="1"/>
          </p:cNvSpPr>
          <p:nvPr/>
        </p:nvSpPr>
        <p:spPr bwMode="auto">
          <a:xfrm>
            <a:off x="3816350" y="1893888"/>
            <a:ext cx="0" cy="17240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38322" name="Line 18"/>
          <p:cNvSpPr>
            <a:spLocks noChangeShapeType="1"/>
          </p:cNvSpPr>
          <p:nvPr/>
        </p:nvSpPr>
        <p:spPr bwMode="auto">
          <a:xfrm flipH="1">
            <a:off x="2133600" y="4602163"/>
            <a:ext cx="2732088" cy="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38323" name="Line 19"/>
          <p:cNvSpPr>
            <a:spLocks noChangeShapeType="1"/>
          </p:cNvSpPr>
          <p:nvPr/>
        </p:nvSpPr>
        <p:spPr bwMode="auto">
          <a:xfrm flipH="1">
            <a:off x="2286000" y="6556375"/>
            <a:ext cx="4530725" cy="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38324" name="Line 20"/>
          <p:cNvSpPr>
            <a:spLocks noChangeShapeType="1"/>
          </p:cNvSpPr>
          <p:nvPr/>
        </p:nvSpPr>
        <p:spPr bwMode="auto">
          <a:xfrm>
            <a:off x="4840288" y="3992563"/>
            <a:ext cx="0" cy="750887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38325" name="Line 21"/>
          <p:cNvSpPr>
            <a:spLocks noChangeShapeType="1"/>
          </p:cNvSpPr>
          <p:nvPr/>
        </p:nvSpPr>
        <p:spPr bwMode="auto">
          <a:xfrm>
            <a:off x="5853113" y="4291013"/>
            <a:ext cx="0" cy="135255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38326" name="Line 22"/>
          <p:cNvSpPr>
            <a:spLocks noChangeShapeType="1"/>
          </p:cNvSpPr>
          <p:nvPr/>
        </p:nvSpPr>
        <p:spPr bwMode="auto">
          <a:xfrm>
            <a:off x="6829425" y="3841750"/>
            <a:ext cx="0" cy="2700338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38327" name="Line 23"/>
          <p:cNvSpPr>
            <a:spLocks noChangeShapeType="1"/>
          </p:cNvSpPr>
          <p:nvPr/>
        </p:nvSpPr>
        <p:spPr bwMode="auto">
          <a:xfrm>
            <a:off x="4343400" y="4130675"/>
            <a:ext cx="2514600" cy="2438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738328" name="Group 24"/>
          <p:cNvGrpSpPr>
            <a:grpSpLocks/>
          </p:cNvGrpSpPr>
          <p:nvPr/>
        </p:nvGrpSpPr>
        <p:grpSpPr bwMode="auto">
          <a:xfrm>
            <a:off x="611188" y="4794250"/>
            <a:ext cx="5307012" cy="1622425"/>
            <a:chOff x="625" y="3058"/>
            <a:chExt cx="3343" cy="1022"/>
          </a:xfrm>
        </p:grpSpPr>
        <p:sp>
          <p:nvSpPr>
            <p:cNvPr id="20591" name="Line 25"/>
            <p:cNvSpPr>
              <a:spLocks noChangeShapeType="1"/>
            </p:cNvSpPr>
            <p:nvPr/>
          </p:nvSpPr>
          <p:spPr bwMode="auto">
            <a:xfrm flipH="1">
              <a:off x="625" y="3552"/>
              <a:ext cx="43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grpSp>
          <p:nvGrpSpPr>
            <p:cNvPr id="20592" name="Group 26"/>
            <p:cNvGrpSpPr>
              <a:grpSpLocks/>
            </p:cNvGrpSpPr>
            <p:nvPr/>
          </p:nvGrpSpPr>
          <p:grpSpPr bwMode="auto">
            <a:xfrm>
              <a:off x="649" y="3058"/>
              <a:ext cx="3319" cy="1022"/>
              <a:chOff x="649" y="3058"/>
              <a:chExt cx="3319" cy="1022"/>
            </a:xfrm>
          </p:grpSpPr>
          <p:sp>
            <p:nvSpPr>
              <p:cNvPr id="20593" name="Line 27"/>
              <p:cNvSpPr>
                <a:spLocks noChangeShapeType="1"/>
              </p:cNvSpPr>
              <p:nvPr/>
            </p:nvSpPr>
            <p:spPr bwMode="auto">
              <a:xfrm>
                <a:off x="1308" y="3064"/>
                <a:ext cx="683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20594" name="Group 28"/>
              <p:cNvGrpSpPr>
                <a:grpSpLocks/>
              </p:cNvGrpSpPr>
              <p:nvPr/>
            </p:nvGrpSpPr>
            <p:grpSpPr bwMode="auto">
              <a:xfrm>
                <a:off x="649" y="3058"/>
                <a:ext cx="3319" cy="1022"/>
                <a:chOff x="649" y="3058"/>
                <a:chExt cx="3319" cy="1022"/>
              </a:xfrm>
            </p:grpSpPr>
            <p:sp>
              <p:nvSpPr>
                <p:cNvPr id="20595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660" y="3561"/>
                  <a:ext cx="3308" cy="0"/>
                </a:xfrm>
                <a:prstGeom prst="line">
                  <a:avLst/>
                </a:prstGeom>
                <a:noFill/>
                <a:ln w="9525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0596" name="Line 30"/>
                <p:cNvSpPr>
                  <a:spLocks noChangeShapeType="1"/>
                </p:cNvSpPr>
                <p:nvPr/>
              </p:nvSpPr>
              <p:spPr bwMode="auto">
                <a:xfrm>
                  <a:off x="660" y="3058"/>
                  <a:ext cx="0" cy="97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0597" name="Line 31"/>
                <p:cNvSpPr>
                  <a:spLocks noChangeShapeType="1"/>
                </p:cNvSpPr>
                <p:nvPr/>
              </p:nvSpPr>
              <p:spPr bwMode="auto">
                <a:xfrm>
                  <a:off x="2644" y="3064"/>
                  <a:ext cx="0" cy="101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0598" name="Line 32"/>
                <p:cNvSpPr>
                  <a:spLocks noChangeShapeType="1"/>
                </p:cNvSpPr>
                <p:nvPr/>
              </p:nvSpPr>
              <p:spPr bwMode="auto">
                <a:xfrm>
                  <a:off x="649" y="4038"/>
                  <a:ext cx="683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0599" name="Line 33"/>
                <p:cNvSpPr>
                  <a:spLocks noChangeShapeType="1"/>
                </p:cNvSpPr>
                <p:nvPr/>
              </p:nvSpPr>
              <p:spPr bwMode="auto">
                <a:xfrm>
                  <a:off x="672" y="3064"/>
                  <a:ext cx="621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0600" name="Line 34"/>
                <p:cNvSpPr>
                  <a:spLocks noChangeShapeType="1"/>
                </p:cNvSpPr>
                <p:nvPr/>
              </p:nvSpPr>
              <p:spPr bwMode="auto">
                <a:xfrm>
                  <a:off x="1991" y="3064"/>
                  <a:ext cx="683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0601" name="Line 35"/>
                <p:cNvSpPr>
                  <a:spLocks noChangeShapeType="1"/>
                </p:cNvSpPr>
                <p:nvPr/>
              </p:nvSpPr>
              <p:spPr bwMode="auto">
                <a:xfrm>
                  <a:off x="1952" y="4038"/>
                  <a:ext cx="683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0602" name="Line 36"/>
                <p:cNvSpPr>
                  <a:spLocks noChangeShapeType="1"/>
                </p:cNvSpPr>
                <p:nvPr/>
              </p:nvSpPr>
              <p:spPr bwMode="auto">
                <a:xfrm>
                  <a:off x="2240" y="3559"/>
                  <a:ext cx="37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0603" name="Line 37"/>
                <p:cNvSpPr>
                  <a:spLocks noChangeShapeType="1"/>
                </p:cNvSpPr>
                <p:nvPr/>
              </p:nvSpPr>
              <p:spPr bwMode="auto">
                <a:xfrm>
                  <a:off x="1060" y="3559"/>
                  <a:ext cx="124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0604" name="Line 38"/>
                <p:cNvSpPr>
                  <a:spLocks noChangeShapeType="1"/>
                </p:cNvSpPr>
                <p:nvPr/>
              </p:nvSpPr>
              <p:spPr bwMode="auto">
                <a:xfrm>
                  <a:off x="1284" y="4038"/>
                  <a:ext cx="74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</p:grpSp>
      </p:grpSp>
      <p:sp>
        <p:nvSpPr>
          <p:cNvPr id="738343" name="Line 39"/>
          <p:cNvSpPr>
            <a:spLocks noChangeShapeType="1"/>
          </p:cNvSpPr>
          <p:nvPr/>
        </p:nvSpPr>
        <p:spPr bwMode="auto">
          <a:xfrm flipV="1">
            <a:off x="5853113" y="1217613"/>
            <a:ext cx="0" cy="314960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38344" name="Arc 40"/>
          <p:cNvSpPr>
            <a:spLocks/>
          </p:cNvSpPr>
          <p:nvPr/>
        </p:nvSpPr>
        <p:spPr bwMode="auto">
          <a:xfrm rot="1179925">
            <a:off x="2063750" y="2757488"/>
            <a:ext cx="1176338" cy="1550987"/>
          </a:xfrm>
          <a:custGeom>
            <a:avLst/>
            <a:gdLst>
              <a:gd name="T0" fmla="*/ 2147483646 w 18403"/>
              <a:gd name="T1" fmla="*/ 0 h 19975"/>
              <a:gd name="T2" fmla="*/ 2147483646 w 18403"/>
              <a:gd name="T3" fmla="*/ 2147483646 h 19975"/>
              <a:gd name="T4" fmla="*/ 0 w 18403"/>
              <a:gd name="T5" fmla="*/ 2147483646 h 1997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8403" h="19975" fill="none" extrusionOk="0">
                <a:moveTo>
                  <a:pt x="8219" y="0"/>
                </a:moveTo>
                <a:cubicBezTo>
                  <a:pt x="12445" y="1738"/>
                  <a:pt x="16010" y="4772"/>
                  <a:pt x="18402" y="8665"/>
                </a:cubicBezTo>
              </a:path>
              <a:path w="18403" h="19975" stroke="0" extrusionOk="0">
                <a:moveTo>
                  <a:pt x="8219" y="0"/>
                </a:moveTo>
                <a:cubicBezTo>
                  <a:pt x="12445" y="1738"/>
                  <a:pt x="16010" y="4772"/>
                  <a:pt x="18402" y="8665"/>
                </a:cubicBezTo>
                <a:lnTo>
                  <a:pt x="0" y="19975"/>
                </a:lnTo>
                <a:lnTo>
                  <a:pt x="8219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38345" name="Arc 41"/>
          <p:cNvSpPr>
            <a:spLocks/>
          </p:cNvSpPr>
          <p:nvPr/>
        </p:nvSpPr>
        <p:spPr bwMode="auto">
          <a:xfrm rot="20420075" flipH="1">
            <a:off x="1252538" y="2743200"/>
            <a:ext cx="1176337" cy="1550988"/>
          </a:xfrm>
          <a:custGeom>
            <a:avLst/>
            <a:gdLst>
              <a:gd name="T0" fmla="*/ 2147483646 w 18403"/>
              <a:gd name="T1" fmla="*/ 0 h 19975"/>
              <a:gd name="T2" fmla="*/ 2147483646 w 18403"/>
              <a:gd name="T3" fmla="*/ 2147483646 h 19975"/>
              <a:gd name="T4" fmla="*/ 0 w 18403"/>
              <a:gd name="T5" fmla="*/ 2147483646 h 1997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8403" h="19975" fill="none" extrusionOk="0">
                <a:moveTo>
                  <a:pt x="8219" y="0"/>
                </a:moveTo>
                <a:cubicBezTo>
                  <a:pt x="12445" y="1738"/>
                  <a:pt x="16010" y="4772"/>
                  <a:pt x="18402" y="8665"/>
                </a:cubicBezTo>
              </a:path>
              <a:path w="18403" h="19975" stroke="0" extrusionOk="0">
                <a:moveTo>
                  <a:pt x="8219" y="0"/>
                </a:moveTo>
                <a:cubicBezTo>
                  <a:pt x="12445" y="1738"/>
                  <a:pt x="16010" y="4772"/>
                  <a:pt x="18402" y="8665"/>
                </a:cubicBezTo>
                <a:lnTo>
                  <a:pt x="0" y="19975"/>
                </a:lnTo>
                <a:lnTo>
                  <a:pt x="8219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38346" name="Arc 42"/>
          <p:cNvSpPr>
            <a:spLocks/>
          </p:cNvSpPr>
          <p:nvPr/>
        </p:nvSpPr>
        <p:spPr bwMode="auto">
          <a:xfrm rot="20420075" flipV="1">
            <a:off x="2041525" y="1252538"/>
            <a:ext cx="1176338" cy="1550987"/>
          </a:xfrm>
          <a:custGeom>
            <a:avLst/>
            <a:gdLst>
              <a:gd name="T0" fmla="*/ 2147483646 w 18403"/>
              <a:gd name="T1" fmla="*/ 0 h 19975"/>
              <a:gd name="T2" fmla="*/ 2147483646 w 18403"/>
              <a:gd name="T3" fmla="*/ 2147483646 h 19975"/>
              <a:gd name="T4" fmla="*/ 0 w 18403"/>
              <a:gd name="T5" fmla="*/ 2147483646 h 1997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8403" h="19975" fill="none" extrusionOk="0">
                <a:moveTo>
                  <a:pt x="8219" y="0"/>
                </a:moveTo>
                <a:cubicBezTo>
                  <a:pt x="12445" y="1738"/>
                  <a:pt x="16010" y="4772"/>
                  <a:pt x="18402" y="8665"/>
                </a:cubicBezTo>
              </a:path>
              <a:path w="18403" h="19975" stroke="0" extrusionOk="0">
                <a:moveTo>
                  <a:pt x="8219" y="0"/>
                </a:moveTo>
                <a:cubicBezTo>
                  <a:pt x="12445" y="1738"/>
                  <a:pt x="16010" y="4772"/>
                  <a:pt x="18402" y="8665"/>
                </a:cubicBezTo>
                <a:lnTo>
                  <a:pt x="0" y="19975"/>
                </a:lnTo>
                <a:lnTo>
                  <a:pt x="8219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38347" name="Arc 43"/>
          <p:cNvSpPr>
            <a:spLocks/>
          </p:cNvSpPr>
          <p:nvPr/>
        </p:nvSpPr>
        <p:spPr bwMode="auto">
          <a:xfrm rot="1179925" flipH="1" flipV="1">
            <a:off x="1252538" y="1265238"/>
            <a:ext cx="1176337" cy="1549400"/>
          </a:xfrm>
          <a:custGeom>
            <a:avLst/>
            <a:gdLst>
              <a:gd name="T0" fmla="*/ 2147483646 w 18403"/>
              <a:gd name="T1" fmla="*/ 0 h 19975"/>
              <a:gd name="T2" fmla="*/ 2147483646 w 18403"/>
              <a:gd name="T3" fmla="*/ 2147483646 h 19975"/>
              <a:gd name="T4" fmla="*/ 0 w 18403"/>
              <a:gd name="T5" fmla="*/ 2147483646 h 1997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8403" h="19975" fill="none" extrusionOk="0">
                <a:moveTo>
                  <a:pt x="8219" y="0"/>
                </a:moveTo>
                <a:cubicBezTo>
                  <a:pt x="12445" y="1738"/>
                  <a:pt x="16010" y="4772"/>
                  <a:pt x="18402" y="8665"/>
                </a:cubicBezTo>
              </a:path>
              <a:path w="18403" h="19975" stroke="0" extrusionOk="0">
                <a:moveTo>
                  <a:pt x="8219" y="0"/>
                </a:moveTo>
                <a:cubicBezTo>
                  <a:pt x="12445" y="1738"/>
                  <a:pt x="16010" y="4772"/>
                  <a:pt x="18402" y="8665"/>
                </a:cubicBezTo>
                <a:lnTo>
                  <a:pt x="0" y="19975"/>
                </a:lnTo>
                <a:lnTo>
                  <a:pt x="8219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738348" name="Group 44"/>
          <p:cNvGrpSpPr>
            <a:grpSpLocks/>
          </p:cNvGrpSpPr>
          <p:nvPr/>
        </p:nvGrpSpPr>
        <p:grpSpPr bwMode="auto">
          <a:xfrm>
            <a:off x="649288" y="1943100"/>
            <a:ext cx="3214687" cy="1674813"/>
            <a:chOff x="649" y="1262"/>
            <a:chExt cx="2025" cy="1055"/>
          </a:xfrm>
        </p:grpSpPr>
        <p:sp>
          <p:nvSpPr>
            <p:cNvPr id="20583" name="Line 45"/>
            <p:cNvSpPr>
              <a:spLocks noChangeShapeType="1"/>
            </p:cNvSpPr>
            <p:nvPr/>
          </p:nvSpPr>
          <p:spPr bwMode="auto">
            <a:xfrm>
              <a:off x="649" y="1262"/>
              <a:ext cx="37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584" name="Line 46"/>
            <p:cNvSpPr>
              <a:spLocks noChangeShapeType="1"/>
            </p:cNvSpPr>
            <p:nvPr/>
          </p:nvSpPr>
          <p:spPr bwMode="auto">
            <a:xfrm>
              <a:off x="2302" y="1262"/>
              <a:ext cx="31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585" name="Line 47"/>
            <p:cNvSpPr>
              <a:spLocks noChangeShapeType="1"/>
            </p:cNvSpPr>
            <p:nvPr/>
          </p:nvSpPr>
          <p:spPr bwMode="auto">
            <a:xfrm>
              <a:off x="1060" y="1262"/>
              <a:ext cx="11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586" name="Line 48"/>
            <p:cNvSpPr>
              <a:spLocks noChangeShapeType="1"/>
            </p:cNvSpPr>
            <p:nvPr/>
          </p:nvSpPr>
          <p:spPr bwMode="auto">
            <a:xfrm>
              <a:off x="2053" y="1805"/>
              <a:ext cx="62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587" name="Line 49"/>
            <p:cNvSpPr>
              <a:spLocks noChangeShapeType="1"/>
            </p:cNvSpPr>
            <p:nvPr/>
          </p:nvSpPr>
          <p:spPr bwMode="auto">
            <a:xfrm>
              <a:off x="649" y="1789"/>
              <a:ext cx="62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588" name="Line 50"/>
            <p:cNvSpPr>
              <a:spLocks noChangeShapeType="1"/>
            </p:cNvSpPr>
            <p:nvPr/>
          </p:nvSpPr>
          <p:spPr bwMode="auto">
            <a:xfrm>
              <a:off x="688" y="2317"/>
              <a:ext cx="3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589" name="Line 51"/>
            <p:cNvSpPr>
              <a:spLocks noChangeShapeType="1"/>
            </p:cNvSpPr>
            <p:nvPr/>
          </p:nvSpPr>
          <p:spPr bwMode="auto">
            <a:xfrm>
              <a:off x="1060" y="2317"/>
              <a:ext cx="11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590" name="Line 52"/>
            <p:cNvSpPr>
              <a:spLocks noChangeShapeType="1"/>
            </p:cNvSpPr>
            <p:nvPr/>
          </p:nvSpPr>
          <p:spPr bwMode="auto">
            <a:xfrm>
              <a:off x="2240" y="2317"/>
              <a:ext cx="37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38357" name="Group 53"/>
          <p:cNvGrpSpPr>
            <a:grpSpLocks/>
          </p:cNvGrpSpPr>
          <p:nvPr/>
        </p:nvGrpSpPr>
        <p:grpSpPr bwMode="auto">
          <a:xfrm>
            <a:off x="1216025" y="1868488"/>
            <a:ext cx="393700" cy="1811337"/>
            <a:chOff x="1006" y="1215"/>
            <a:chExt cx="248" cy="1141"/>
          </a:xfrm>
        </p:grpSpPr>
        <p:sp>
          <p:nvSpPr>
            <p:cNvPr id="20580" name="Oval 54"/>
            <p:cNvSpPr>
              <a:spLocks noChangeArrowheads="1"/>
            </p:cNvSpPr>
            <p:nvPr/>
          </p:nvSpPr>
          <p:spPr bwMode="auto">
            <a:xfrm>
              <a:off x="1192" y="1758"/>
              <a:ext cx="62" cy="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0581" name="Oval 55"/>
            <p:cNvSpPr>
              <a:spLocks noChangeArrowheads="1"/>
            </p:cNvSpPr>
            <p:nvPr/>
          </p:nvSpPr>
          <p:spPr bwMode="auto">
            <a:xfrm>
              <a:off x="1006" y="1215"/>
              <a:ext cx="62" cy="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0582" name="Oval 56"/>
            <p:cNvSpPr>
              <a:spLocks noChangeArrowheads="1"/>
            </p:cNvSpPr>
            <p:nvPr/>
          </p:nvSpPr>
          <p:spPr bwMode="auto">
            <a:xfrm>
              <a:off x="1006" y="2294"/>
              <a:ext cx="62" cy="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</p:grpSp>
      <p:grpSp>
        <p:nvGrpSpPr>
          <p:cNvPr id="738361" name="Group 57"/>
          <p:cNvGrpSpPr>
            <a:grpSpLocks/>
          </p:cNvGrpSpPr>
          <p:nvPr/>
        </p:nvGrpSpPr>
        <p:grpSpPr bwMode="auto">
          <a:xfrm>
            <a:off x="2817813" y="1868488"/>
            <a:ext cx="455612" cy="1835150"/>
            <a:chOff x="2015" y="1215"/>
            <a:chExt cx="287" cy="1156"/>
          </a:xfrm>
        </p:grpSpPr>
        <p:sp>
          <p:nvSpPr>
            <p:cNvPr id="20577" name="Oval 58"/>
            <p:cNvSpPr>
              <a:spLocks noChangeArrowheads="1"/>
            </p:cNvSpPr>
            <p:nvPr/>
          </p:nvSpPr>
          <p:spPr bwMode="auto">
            <a:xfrm>
              <a:off x="2015" y="1758"/>
              <a:ext cx="62" cy="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0578" name="Oval 59"/>
            <p:cNvSpPr>
              <a:spLocks noChangeArrowheads="1"/>
            </p:cNvSpPr>
            <p:nvPr/>
          </p:nvSpPr>
          <p:spPr bwMode="auto">
            <a:xfrm>
              <a:off x="2240" y="2309"/>
              <a:ext cx="62" cy="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0579" name="Oval 60"/>
            <p:cNvSpPr>
              <a:spLocks noChangeArrowheads="1"/>
            </p:cNvSpPr>
            <p:nvPr/>
          </p:nvSpPr>
          <p:spPr bwMode="auto">
            <a:xfrm>
              <a:off x="2232" y="1215"/>
              <a:ext cx="62" cy="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</p:grpSp>
      <p:grpSp>
        <p:nvGrpSpPr>
          <p:cNvPr id="738365" name="Group 61"/>
          <p:cNvGrpSpPr>
            <a:grpSpLocks/>
          </p:cNvGrpSpPr>
          <p:nvPr/>
        </p:nvGrpSpPr>
        <p:grpSpPr bwMode="auto">
          <a:xfrm>
            <a:off x="1276350" y="1449388"/>
            <a:ext cx="1947863" cy="2662237"/>
            <a:chOff x="1044" y="951"/>
            <a:chExt cx="1227" cy="1677"/>
          </a:xfrm>
        </p:grpSpPr>
        <p:sp>
          <p:nvSpPr>
            <p:cNvPr id="20572" name="Line 62"/>
            <p:cNvSpPr>
              <a:spLocks noChangeShapeType="1"/>
            </p:cNvSpPr>
            <p:nvPr/>
          </p:nvSpPr>
          <p:spPr bwMode="auto">
            <a:xfrm>
              <a:off x="1246" y="1797"/>
              <a:ext cx="80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573" name="Line 63"/>
            <p:cNvSpPr>
              <a:spLocks noChangeShapeType="1"/>
            </p:cNvSpPr>
            <p:nvPr/>
          </p:nvSpPr>
          <p:spPr bwMode="auto">
            <a:xfrm>
              <a:off x="2271" y="951"/>
              <a:ext cx="0" cy="3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574" name="Line 64"/>
            <p:cNvSpPr>
              <a:spLocks noChangeShapeType="1"/>
            </p:cNvSpPr>
            <p:nvPr/>
          </p:nvSpPr>
          <p:spPr bwMode="auto">
            <a:xfrm>
              <a:off x="1044" y="951"/>
              <a:ext cx="0" cy="34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575" name="Line 65"/>
            <p:cNvSpPr>
              <a:spLocks noChangeShapeType="1"/>
            </p:cNvSpPr>
            <p:nvPr/>
          </p:nvSpPr>
          <p:spPr bwMode="auto">
            <a:xfrm>
              <a:off x="1044" y="2317"/>
              <a:ext cx="0" cy="3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576" name="Line 66"/>
            <p:cNvSpPr>
              <a:spLocks noChangeShapeType="1"/>
            </p:cNvSpPr>
            <p:nvPr/>
          </p:nvSpPr>
          <p:spPr bwMode="auto">
            <a:xfrm>
              <a:off x="2271" y="2317"/>
              <a:ext cx="0" cy="3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38371" name="Group 67"/>
          <p:cNvGrpSpPr>
            <a:grpSpLocks/>
          </p:cNvGrpSpPr>
          <p:nvPr/>
        </p:nvGrpSpPr>
        <p:grpSpPr bwMode="auto">
          <a:xfrm>
            <a:off x="4997450" y="2730500"/>
            <a:ext cx="1687513" cy="3648075"/>
            <a:chOff x="3388" y="1758"/>
            <a:chExt cx="1063" cy="2298"/>
          </a:xfrm>
        </p:grpSpPr>
        <p:sp>
          <p:nvSpPr>
            <p:cNvPr id="20568" name="Line 68"/>
            <p:cNvSpPr>
              <a:spLocks noChangeShapeType="1"/>
            </p:cNvSpPr>
            <p:nvPr/>
          </p:nvSpPr>
          <p:spPr bwMode="auto">
            <a:xfrm>
              <a:off x="3396" y="1813"/>
              <a:ext cx="0" cy="12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569" name="Line 69"/>
            <p:cNvSpPr>
              <a:spLocks noChangeShapeType="1"/>
            </p:cNvSpPr>
            <p:nvPr/>
          </p:nvSpPr>
          <p:spPr bwMode="auto">
            <a:xfrm>
              <a:off x="4443" y="1758"/>
              <a:ext cx="0" cy="22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570" name="Line 70"/>
            <p:cNvSpPr>
              <a:spLocks noChangeShapeType="1"/>
            </p:cNvSpPr>
            <p:nvPr/>
          </p:nvSpPr>
          <p:spPr bwMode="auto">
            <a:xfrm>
              <a:off x="3388" y="2814"/>
              <a:ext cx="0" cy="1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571" name="Line 71"/>
            <p:cNvSpPr>
              <a:spLocks noChangeShapeType="1"/>
            </p:cNvSpPr>
            <p:nvPr/>
          </p:nvSpPr>
          <p:spPr bwMode="auto">
            <a:xfrm>
              <a:off x="4451" y="2829"/>
              <a:ext cx="0" cy="1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38376" name="Group 72"/>
          <p:cNvGrpSpPr>
            <a:grpSpLocks/>
          </p:cNvGrpSpPr>
          <p:nvPr/>
        </p:nvGrpSpPr>
        <p:grpSpPr bwMode="auto">
          <a:xfrm>
            <a:off x="1573213" y="2632075"/>
            <a:ext cx="1304925" cy="2205038"/>
            <a:chOff x="1231" y="1696"/>
            <a:chExt cx="822" cy="1389"/>
          </a:xfrm>
        </p:grpSpPr>
        <p:sp>
          <p:nvSpPr>
            <p:cNvPr id="20564" name="Line 73"/>
            <p:cNvSpPr>
              <a:spLocks noChangeShapeType="1"/>
            </p:cNvSpPr>
            <p:nvPr/>
          </p:nvSpPr>
          <p:spPr bwMode="auto">
            <a:xfrm flipV="1">
              <a:off x="2053" y="1758"/>
              <a:ext cx="0" cy="1304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565" name="Line 74"/>
            <p:cNvSpPr>
              <a:spLocks noChangeShapeType="1"/>
            </p:cNvSpPr>
            <p:nvPr/>
          </p:nvSpPr>
          <p:spPr bwMode="auto">
            <a:xfrm flipV="1">
              <a:off x="1231" y="1696"/>
              <a:ext cx="0" cy="1389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566" name="Line 75"/>
            <p:cNvSpPr>
              <a:spLocks noChangeShapeType="1"/>
            </p:cNvSpPr>
            <p:nvPr/>
          </p:nvSpPr>
          <p:spPr bwMode="auto">
            <a:xfrm flipV="1">
              <a:off x="2053" y="2744"/>
              <a:ext cx="0" cy="1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567" name="Line 76"/>
            <p:cNvSpPr>
              <a:spLocks noChangeShapeType="1"/>
            </p:cNvSpPr>
            <p:nvPr/>
          </p:nvSpPr>
          <p:spPr bwMode="auto">
            <a:xfrm flipV="1">
              <a:off x="1231" y="2744"/>
              <a:ext cx="0" cy="1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38381" name="Text Box 77"/>
          <p:cNvSpPr txBox="1">
            <a:spLocks noChangeArrowheads="1"/>
          </p:cNvSpPr>
          <p:nvPr/>
        </p:nvSpPr>
        <p:spPr bwMode="auto">
          <a:xfrm>
            <a:off x="0" y="3771900"/>
            <a:ext cx="330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X</a:t>
            </a:r>
          </a:p>
        </p:txBody>
      </p:sp>
      <p:sp>
        <p:nvSpPr>
          <p:cNvPr id="738382" name="Text Box 78"/>
          <p:cNvSpPr txBox="1">
            <a:spLocks noChangeArrowheads="1"/>
          </p:cNvSpPr>
          <p:nvPr/>
        </p:nvSpPr>
        <p:spPr bwMode="auto">
          <a:xfrm>
            <a:off x="7018338" y="3814763"/>
            <a:ext cx="330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Y</a:t>
            </a:r>
          </a:p>
        </p:txBody>
      </p:sp>
      <p:grpSp>
        <p:nvGrpSpPr>
          <p:cNvPr id="738383" name="Group 79"/>
          <p:cNvGrpSpPr>
            <a:grpSpLocks/>
          </p:cNvGrpSpPr>
          <p:nvPr/>
        </p:nvGrpSpPr>
        <p:grpSpPr bwMode="auto">
          <a:xfrm>
            <a:off x="2779713" y="4800600"/>
            <a:ext cx="3868737" cy="1552575"/>
            <a:chOff x="1991" y="3062"/>
            <a:chExt cx="2437" cy="978"/>
          </a:xfrm>
        </p:grpSpPr>
        <p:sp>
          <p:nvSpPr>
            <p:cNvPr id="20560" name="Line 80"/>
            <p:cNvSpPr>
              <a:spLocks noChangeShapeType="1"/>
            </p:cNvSpPr>
            <p:nvPr/>
          </p:nvSpPr>
          <p:spPr bwMode="auto">
            <a:xfrm flipH="1">
              <a:off x="2007" y="4040"/>
              <a:ext cx="242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561" name="Line 81"/>
            <p:cNvSpPr>
              <a:spLocks noChangeShapeType="1"/>
            </p:cNvSpPr>
            <p:nvPr/>
          </p:nvSpPr>
          <p:spPr bwMode="auto">
            <a:xfrm flipH="1">
              <a:off x="1991" y="3062"/>
              <a:ext cx="14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562" name="Line 82"/>
            <p:cNvSpPr>
              <a:spLocks noChangeShapeType="1"/>
            </p:cNvSpPr>
            <p:nvPr/>
          </p:nvSpPr>
          <p:spPr bwMode="auto">
            <a:xfrm flipH="1">
              <a:off x="2784" y="3064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563" name="Line 83"/>
            <p:cNvSpPr>
              <a:spLocks noChangeShapeType="1"/>
            </p:cNvSpPr>
            <p:nvPr/>
          </p:nvSpPr>
          <p:spPr bwMode="auto">
            <a:xfrm flipH="1">
              <a:off x="2784" y="4032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38388" name="Group 84"/>
          <p:cNvGrpSpPr>
            <a:grpSpLocks/>
          </p:cNvGrpSpPr>
          <p:nvPr/>
        </p:nvGrpSpPr>
        <p:grpSpPr bwMode="auto">
          <a:xfrm>
            <a:off x="4838700" y="1711325"/>
            <a:ext cx="2108200" cy="2178050"/>
            <a:chOff x="3456" y="1247"/>
            <a:chExt cx="1149" cy="1160"/>
          </a:xfrm>
        </p:grpSpPr>
        <p:sp>
          <p:nvSpPr>
            <p:cNvPr id="20556" name="Text Box 85"/>
            <p:cNvSpPr txBox="1">
              <a:spLocks noChangeArrowheads="1"/>
            </p:cNvSpPr>
            <p:nvPr/>
          </p:nvSpPr>
          <p:spPr bwMode="auto">
            <a:xfrm>
              <a:off x="3990" y="1247"/>
              <a:ext cx="199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a”</a:t>
              </a:r>
            </a:p>
          </p:txBody>
        </p:sp>
        <p:sp>
          <p:nvSpPr>
            <p:cNvPr id="20557" name="Text Box 86"/>
            <p:cNvSpPr txBox="1">
              <a:spLocks noChangeArrowheads="1"/>
            </p:cNvSpPr>
            <p:nvPr/>
          </p:nvSpPr>
          <p:spPr bwMode="auto">
            <a:xfrm>
              <a:off x="3456" y="1632"/>
              <a:ext cx="205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d”</a:t>
              </a:r>
            </a:p>
          </p:txBody>
        </p:sp>
        <p:sp>
          <p:nvSpPr>
            <p:cNvPr id="20558" name="Text Box 87"/>
            <p:cNvSpPr txBox="1">
              <a:spLocks noChangeArrowheads="1"/>
            </p:cNvSpPr>
            <p:nvPr/>
          </p:nvSpPr>
          <p:spPr bwMode="auto">
            <a:xfrm>
              <a:off x="4400" y="1672"/>
              <a:ext cx="205" cy="1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b”</a:t>
              </a:r>
            </a:p>
          </p:txBody>
        </p:sp>
        <p:sp>
          <p:nvSpPr>
            <p:cNvPr id="20559" name="Text Box 88"/>
            <p:cNvSpPr txBox="1">
              <a:spLocks noChangeArrowheads="1"/>
            </p:cNvSpPr>
            <p:nvPr/>
          </p:nvSpPr>
          <p:spPr bwMode="auto">
            <a:xfrm>
              <a:off x="3970" y="2228"/>
              <a:ext cx="199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c”</a:t>
              </a:r>
            </a:p>
          </p:txBody>
        </p:sp>
      </p:grpSp>
      <p:grpSp>
        <p:nvGrpSpPr>
          <p:cNvPr id="738393" name="Group 89"/>
          <p:cNvGrpSpPr>
            <a:grpSpLocks/>
          </p:cNvGrpSpPr>
          <p:nvPr/>
        </p:nvGrpSpPr>
        <p:grpSpPr bwMode="auto">
          <a:xfrm>
            <a:off x="4775200" y="1143000"/>
            <a:ext cx="2193925" cy="330200"/>
            <a:chOff x="1440" y="912"/>
            <a:chExt cx="1316" cy="208"/>
          </a:xfrm>
        </p:grpSpPr>
        <p:sp>
          <p:nvSpPr>
            <p:cNvPr id="20552" name="Text Box 90"/>
            <p:cNvSpPr txBox="1">
              <a:spLocks noChangeArrowheads="1"/>
            </p:cNvSpPr>
            <p:nvPr/>
          </p:nvSpPr>
          <p:spPr bwMode="auto">
            <a:xfrm>
              <a:off x="1440" y="928"/>
              <a:ext cx="21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4”</a:t>
              </a:r>
            </a:p>
          </p:txBody>
        </p:sp>
        <p:sp>
          <p:nvSpPr>
            <p:cNvPr id="20553" name="Text Box 91"/>
            <p:cNvSpPr txBox="1">
              <a:spLocks noChangeArrowheads="1"/>
            </p:cNvSpPr>
            <p:nvPr/>
          </p:nvSpPr>
          <p:spPr bwMode="auto">
            <a:xfrm>
              <a:off x="1968" y="912"/>
              <a:ext cx="21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1”</a:t>
              </a:r>
            </a:p>
          </p:txBody>
        </p:sp>
        <p:sp>
          <p:nvSpPr>
            <p:cNvPr id="20554" name="Text Box 92"/>
            <p:cNvSpPr txBox="1">
              <a:spLocks noChangeArrowheads="1"/>
            </p:cNvSpPr>
            <p:nvPr/>
          </p:nvSpPr>
          <p:spPr bwMode="auto">
            <a:xfrm>
              <a:off x="2064" y="912"/>
              <a:ext cx="21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3”</a:t>
              </a:r>
            </a:p>
          </p:txBody>
        </p:sp>
        <p:sp>
          <p:nvSpPr>
            <p:cNvPr id="20555" name="Text Box 93"/>
            <p:cNvSpPr txBox="1">
              <a:spLocks noChangeArrowheads="1"/>
            </p:cNvSpPr>
            <p:nvPr/>
          </p:nvSpPr>
          <p:spPr bwMode="auto">
            <a:xfrm>
              <a:off x="2544" y="912"/>
              <a:ext cx="21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2”</a:t>
              </a:r>
            </a:p>
          </p:txBody>
        </p:sp>
      </p:grpSp>
      <p:grpSp>
        <p:nvGrpSpPr>
          <p:cNvPr id="738398" name="Group 94"/>
          <p:cNvGrpSpPr>
            <a:grpSpLocks/>
          </p:cNvGrpSpPr>
          <p:nvPr/>
        </p:nvGrpSpPr>
        <p:grpSpPr bwMode="auto">
          <a:xfrm>
            <a:off x="1117600" y="1171575"/>
            <a:ext cx="2254250" cy="330200"/>
            <a:chOff x="1440" y="912"/>
            <a:chExt cx="1295" cy="208"/>
          </a:xfrm>
        </p:grpSpPr>
        <p:sp>
          <p:nvSpPr>
            <p:cNvPr id="20548" name="Text Box 95"/>
            <p:cNvSpPr txBox="1">
              <a:spLocks noChangeArrowheads="1"/>
            </p:cNvSpPr>
            <p:nvPr/>
          </p:nvSpPr>
          <p:spPr bwMode="auto">
            <a:xfrm>
              <a:off x="1440" y="928"/>
              <a:ext cx="19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1’</a:t>
              </a:r>
            </a:p>
          </p:txBody>
        </p:sp>
        <p:sp>
          <p:nvSpPr>
            <p:cNvPr id="20549" name="Text Box 96"/>
            <p:cNvSpPr txBox="1">
              <a:spLocks noChangeArrowheads="1"/>
            </p:cNvSpPr>
            <p:nvPr/>
          </p:nvSpPr>
          <p:spPr bwMode="auto">
            <a:xfrm>
              <a:off x="1968" y="912"/>
              <a:ext cx="19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2’</a:t>
              </a:r>
            </a:p>
          </p:txBody>
        </p:sp>
        <p:sp>
          <p:nvSpPr>
            <p:cNvPr id="20550" name="Text Box 97"/>
            <p:cNvSpPr txBox="1">
              <a:spLocks noChangeArrowheads="1"/>
            </p:cNvSpPr>
            <p:nvPr/>
          </p:nvSpPr>
          <p:spPr bwMode="auto">
            <a:xfrm>
              <a:off x="2064" y="912"/>
              <a:ext cx="19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4’</a:t>
              </a:r>
            </a:p>
          </p:txBody>
        </p:sp>
        <p:sp>
          <p:nvSpPr>
            <p:cNvPr id="20551" name="Text Box 98"/>
            <p:cNvSpPr txBox="1">
              <a:spLocks noChangeArrowheads="1"/>
            </p:cNvSpPr>
            <p:nvPr/>
          </p:nvSpPr>
          <p:spPr bwMode="auto">
            <a:xfrm>
              <a:off x="2544" y="912"/>
              <a:ext cx="19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3’</a:t>
              </a:r>
            </a:p>
          </p:txBody>
        </p:sp>
      </p:grpSp>
      <p:grpSp>
        <p:nvGrpSpPr>
          <p:cNvPr id="738403" name="Group 99"/>
          <p:cNvGrpSpPr>
            <a:grpSpLocks/>
          </p:cNvGrpSpPr>
          <p:nvPr/>
        </p:nvGrpSpPr>
        <p:grpSpPr bwMode="auto">
          <a:xfrm>
            <a:off x="1066800" y="4354513"/>
            <a:ext cx="2381250" cy="2454275"/>
            <a:chOff x="1392" y="2632"/>
            <a:chExt cx="1355" cy="1343"/>
          </a:xfrm>
        </p:grpSpPr>
        <p:sp>
          <p:nvSpPr>
            <p:cNvPr id="20544" name="Text Box 100"/>
            <p:cNvSpPr txBox="1">
              <a:spLocks noChangeArrowheads="1"/>
            </p:cNvSpPr>
            <p:nvPr/>
          </p:nvSpPr>
          <p:spPr bwMode="auto">
            <a:xfrm>
              <a:off x="1392" y="3184"/>
              <a:ext cx="155" cy="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0545" name="Text Box 101"/>
            <p:cNvSpPr txBox="1">
              <a:spLocks noChangeArrowheads="1"/>
            </p:cNvSpPr>
            <p:nvPr/>
          </p:nvSpPr>
          <p:spPr bwMode="auto">
            <a:xfrm>
              <a:off x="1872" y="3808"/>
              <a:ext cx="155" cy="1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0546" name="Text Box 102"/>
            <p:cNvSpPr txBox="1">
              <a:spLocks noChangeArrowheads="1"/>
            </p:cNvSpPr>
            <p:nvPr/>
          </p:nvSpPr>
          <p:spPr bwMode="auto">
            <a:xfrm>
              <a:off x="2592" y="3166"/>
              <a:ext cx="155" cy="1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20547" name="Text Box 103"/>
            <p:cNvSpPr txBox="1">
              <a:spLocks noChangeArrowheads="1"/>
            </p:cNvSpPr>
            <p:nvPr/>
          </p:nvSpPr>
          <p:spPr bwMode="auto">
            <a:xfrm>
              <a:off x="1968" y="2632"/>
              <a:ext cx="156" cy="1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4</a:t>
              </a:r>
            </a:p>
          </p:txBody>
        </p:sp>
      </p:grpSp>
      <p:grpSp>
        <p:nvGrpSpPr>
          <p:cNvPr id="738408" name="Group 104"/>
          <p:cNvGrpSpPr>
            <a:grpSpLocks/>
          </p:cNvGrpSpPr>
          <p:nvPr/>
        </p:nvGrpSpPr>
        <p:grpSpPr bwMode="auto">
          <a:xfrm>
            <a:off x="2171700" y="1666875"/>
            <a:ext cx="1371600" cy="2012950"/>
            <a:chOff x="1608" y="1088"/>
            <a:chExt cx="864" cy="1268"/>
          </a:xfrm>
        </p:grpSpPr>
        <p:sp>
          <p:nvSpPr>
            <p:cNvPr id="20538" name="Text Box 105"/>
            <p:cNvSpPr txBox="1">
              <a:spLocks noChangeArrowheads="1"/>
            </p:cNvSpPr>
            <p:nvPr/>
          </p:nvSpPr>
          <p:spPr bwMode="auto">
            <a:xfrm>
              <a:off x="2256" y="1088"/>
              <a:ext cx="2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a’</a:t>
              </a:r>
            </a:p>
          </p:txBody>
        </p:sp>
        <p:grpSp>
          <p:nvGrpSpPr>
            <p:cNvPr id="20539" name="Group 106"/>
            <p:cNvGrpSpPr>
              <a:grpSpLocks/>
            </p:cNvGrpSpPr>
            <p:nvPr/>
          </p:nvGrpSpPr>
          <p:grpSpPr bwMode="auto">
            <a:xfrm>
              <a:off x="1608" y="1608"/>
              <a:ext cx="543" cy="372"/>
              <a:chOff x="1968" y="1640"/>
              <a:chExt cx="543" cy="372"/>
            </a:xfrm>
          </p:grpSpPr>
          <p:sp>
            <p:nvSpPr>
              <p:cNvPr id="20541" name="Line 107"/>
              <p:cNvSpPr>
                <a:spLocks noChangeShapeType="1"/>
              </p:cNvSpPr>
              <p:nvPr/>
            </p:nvSpPr>
            <p:spPr bwMode="auto">
              <a:xfrm>
                <a:off x="1968" y="1824"/>
                <a:ext cx="24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0542" name="Text Box 108"/>
              <p:cNvSpPr txBox="1">
                <a:spLocks noChangeArrowheads="1"/>
              </p:cNvSpPr>
              <p:nvPr/>
            </p:nvSpPr>
            <p:spPr bwMode="auto">
              <a:xfrm>
                <a:off x="2048" y="1800"/>
                <a:ext cx="44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>
                    <a:solidFill>
                      <a:srgbClr val="000000"/>
                    </a:solidFill>
                  </a:rPr>
                  <a:t>       d’</a:t>
                </a:r>
              </a:p>
            </p:txBody>
          </p:sp>
          <p:sp>
            <p:nvSpPr>
              <p:cNvPr id="20543" name="Text Box 109"/>
              <p:cNvSpPr txBox="1">
                <a:spLocks noChangeArrowheads="1"/>
              </p:cNvSpPr>
              <p:nvPr/>
            </p:nvSpPr>
            <p:spPr bwMode="auto">
              <a:xfrm>
                <a:off x="2064" y="1640"/>
                <a:ext cx="44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>
                    <a:solidFill>
                      <a:srgbClr val="000000"/>
                    </a:solidFill>
                  </a:rPr>
                  <a:t>       b’</a:t>
                </a:r>
              </a:p>
            </p:txBody>
          </p:sp>
        </p:grpSp>
        <p:sp>
          <p:nvSpPr>
            <p:cNvPr id="20540" name="Text Box 110"/>
            <p:cNvSpPr txBox="1">
              <a:spLocks noChangeArrowheads="1"/>
            </p:cNvSpPr>
            <p:nvPr/>
          </p:nvSpPr>
          <p:spPr bwMode="auto">
            <a:xfrm>
              <a:off x="2240" y="2144"/>
              <a:ext cx="2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c’</a:t>
              </a:r>
            </a:p>
          </p:txBody>
        </p:sp>
      </p:grpSp>
      <p:grpSp>
        <p:nvGrpSpPr>
          <p:cNvPr id="738415" name="Group 111"/>
          <p:cNvGrpSpPr>
            <a:grpSpLocks/>
          </p:cNvGrpSpPr>
          <p:nvPr/>
        </p:nvGrpSpPr>
        <p:grpSpPr bwMode="auto">
          <a:xfrm>
            <a:off x="1219200" y="1628775"/>
            <a:ext cx="709613" cy="2051050"/>
            <a:chOff x="1008" y="1064"/>
            <a:chExt cx="447" cy="1292"/>
          </a:xfrm>
        </p:grpSpPr>
        <p:sp>
          <p:nvSpPr>
            <p:cNvPr id="20532" name="Text Box 112"/>
            <p:cNvSpPr txBox="1">
              <a:spLocks noChangeArrowheads="1"/>
            </p:cNvSpPr>
            <p:nvPr/>
          </p:nvSpPr>
          <p:spPr bwMode="auto">
            <a:xfrm>
              <a:off x="1008" y="1064"/>
              <a:ext cx="2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a’</a:t>
              </a:r>
            </a:p>
          </p:txBody>
        </p:sp>
        <p:sp>
          <p:nvSpPr>
            <p:cNvPr id="20533" name="Text Box 113"/>
            <p:cNvSpPr txBox="1">
              <a:spLocks noChangeArrowheads="1"/>
            </p:cNvSpPr>
            <p:nvPr/>
          </p:nvSpPr>
          <p:spPr bwMode="auto">
            <a:xfrm>
              <a:off x="1016" y="2144"/>
              <a:ext cx="2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c’</a:t>
              </a:r>
            </a:p>
          </p:txBody>
        </p:sp>
        <p:grpSp>
          <p:nvGrpSpPr>
            <p:cNvPr id="20534" name="Group 114"/>
            <p:cNvGrpSpPr>
              <a:grpSpLocks/>
            </p:cNvGrpSpPr>
            <p:nvPr/>
          </p:nvGrpSpPr>
          <p:grpSpPr bwMode="auto">
            <a:xfrm>
              <a:off x="1136" y="1608"/>
              <a:ext cx="319" cy="372"/>
              <a:chOff x="1968" y="1640"/>
              <a:chExt cx="319" cy="372"/>
            </a:xfrm>
          </p:grpSpPr>
          <p:sp>
            <p:nvSpPr>
              <p:cNvPr id="20535" name="Line 115"/>
              <p:cNvSpPr>
                <a:spLocks noChangeShapeType="1"/>
              </p:cNvSpPr>
              <p:nvPr/>
            </p:nvSpPr>
            <p:spPr bwMode="auto">
              <a:xfrm>
                <a:off x="1968" y="1824"/>
                <a:ext cx="24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0536" name="Text Box 116"/>
              <p:cNvSpPr txBox="1">
                <a:spLocks noChangeArrowheads="1"/>
              </p:cNvSpPr>
              <p:nvPr/>
            </p:nvSpPr>
            <p:spPr bwMode="auto">
              <a:xfrm>
                <a:off x="2048" y="1800"/>
                <a:ext cx="223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>
                    <a:solidFill>
                      <a:srgbClr val="000000"/>
                    </a:solidFill>
                  </a:rPr>
                  <a:t>d’</a:t>
                </a:r>
              </a:p>
            </p:txBody>
          </p:sp>
          <p:sp>
            <p:nvSpPr>
              <p:cNvPr id="20537" name="Text Box 117"/>
              <p:cNvSpPr txBox="1">
                <a:spLocks noChangeArrowheads="1"/>
              </p:cNvSpPr>
              <p:nvPr/>
            </p:nvSpPr>
            <p:spPr bwMode="auto">
              <a:xfrm>
                <a:off x="2064" y="1640"/>
                <a:ext cx="223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>
                    <a:solidFill>
                      <a:srgbClr val="000000"/>
                    </a:solidFill>
                  </a:rPr>
                  <a:t>b’</a:t>
                </a:r>
              </a:p>
            </p:txBody>
          </p:sp>
        </p:grpSp>
      </p:grpSp>
      <p:sp>
        <p:nvSpPr>
          <p:cNvPr id="738422" name="Text Box 118"/>
          <p:cNvSpPr txBox="1">
            <a:spLocks noChangeArrowheads="1"/>
          </p:cNvSpPr>
          <p:nvPr/>
        </p:nvSpPr>
        <p:spPr bwMode="auto">
          <a:xfrm>
            <a:off x="6324600" y="73025"/>
            <a:ext cx="2651125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CASE 2.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CYLINDER STANDING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 &amp;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 SQ.PRISM  PENETRATING</a:t>
            </a:r>
          </a:p>
        </p:txBody>
      </p:sp>
      <p:graphicFrame>
        <p:nvGraphicFramePr>
          <p:cNvPr id="738423" name="Object 119"/>
          <p:cNvGraphicFramePr>
            <a:graphicFrameLocks noChangeAspect="1"/>
          </p:cNvGraphicFramePr>
          <p:nvPr/>
        </p:nvGraphicFramePr>
        <p:xfrm>
          <a:off x="7010400" y="1295400"/>
          <a:ext cx="1809750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2" name="Bitmap Image" r:id="rId4" imgW="3866667" imgH="3419952" progId="Paint.Picture">
                  <p:embed/>
                </p:oleObj>
              </mc:Choice>
              <mc:Fallback>
                <p:oleObj name="Bitmap Image" r:id="rId4" imgW="3866667" imgH="3419952" progId="Paint.Picture">
                  <p:embed/>
                  <p:pic>
                    <p:nvPicPr>
                      <p:cNvPr id="0" name="Object 1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1295400"/>
                        <a:ext cx="1809750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8424" name="Text Box 120"/>
          <p:cNvSpPr txBox="1">
            <a:spLocks noChangeArrowheads="1"/>
          </p:cNvSpPr>
          <p:nvPr/>
        </p:nvSpPr>
        <p:spPr bwMode="auto">
          <a:xfrm>
            <a:off x="76200" y="61913"/>
            <a:ext cx="6627813" cy="1077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srgbClr val="FF0066"/>
                </a:solidFill>
              </a:rPr>
              <a:t>Problem:</a:t>
            </a:r>
            <a:r>
              <a:rPr lang="en-US" altLang="en-US" sz="1600">
                <a:solidFill>
                  <a:srgbClr val="000000"/>
                </a:solidFill>
              </a:rPr>
              <a:t> A cylinder 50mm diameter and 70mm axis is completely penetrated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by a square prism of 25 mm sides and 70 mm axis, horizontally. Both axes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intersect &amp; bisect each other. All faces of prism are equally inclined to Hp.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Draw projections showing curves of intersections</a:t>
            </a:r>
            <a:r>
              <a:rPr lang="en-US" altLang="en-US" sz="1600">
                <a:solidFill>
                  <a:srgbClr val="3333CC"/>
                </a:solidFill>
              </a:rPr>
              <a:t>.</a:t>
            </a:r>
          </a:p>
        </p:txBody>
      </p:sp>
      <p:grpSp>
        <p:nvGrpSpPr>
          <p:cNvPr id="20525" name="Group 128"/>
          <p:cNvGrpSpPr>
            <a:grpSpLocks/>
          </p:cNvGrpSpPr>
          <p:nvPr/>
        </p:nvGrpSpPr>
        <p:grpSpPr bwMode="auto">
          <a:xfrm>
            <a:off x="8016875" y="46038"/>
            <a:ext cx="1096963" cy="182562"/>
            <a:chOff x="5050" y="29"/>
            <a:chExt cx="691" cy="115"/>
          </a:xfrm>
        </p:grpSpPr>
        <p:sp>
          <p:nvSpPr>
            <p:cNvPr id="20526" name="AutoShape 129">
              <a:hlinkClick r:id="rId6" action="ppaction://hlinksldjump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050" y="29"/>
              <a:ext cx="115" cy="115"/>
            </a:xfrm>
            <a:prstGeom prst="actionButtonHome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0527" name="AutoShape 130">
              <a:hlinkClick r:id="" action="ppaction://hlinkshowjump?jump=previousslide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280" y="29"/>
              <a:ext cx="116" cy="115"/>
            </a:xfrm>
            <a:prstGeom prst="actionButtonBackPrevious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0528" name="AutoShape 131">
              <a:hlinkClick r:id="" action="ppaction://hlinkshowjump?jump=nextslide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396" y="29"/>
              <a:ext cx="115" cy="115"/>
            </a:xfrm>
            <a:prstGeom prst="actionButtonForwardNext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0529" name="AutoShape 132">
              <a:hlinkClick r:id="" action="ppaction://hlinkshowjump?jump=firstslide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165" y="29"/>
              <a:ext cx="115" cy="115"/>
            </a:xfrm>
            <a:prstGeom prst="actionButtonBeginning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0530" name="AutoShape 133">
              <a:hlinkClick r:id="" action="ppaction://hlinkshowjump?jump=lastslide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511" y="29"/>
              <a:ext cx="115" cy="115"/>
            </a:xfrm>
            <a:prstGeom prst="actionButtonEnd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0531" name="AutoShape 134">
              <a:hlinkClick r:id="" action="ppaction://hlinkshowjump?jump=endshow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626" y="29"/>
              <a:ext cx="115" cy="115"/>
            </a:xfrm>
            <a:prstGeom prst="actionButtonBlank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8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8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38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38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38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38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38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38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38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38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38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38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383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383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383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383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38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38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38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38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38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38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38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38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38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38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38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38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38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38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9" dur="500"/>
                                        <p:tgtEl>
                                          <p:spTgt spid="738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38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38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38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38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38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738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38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738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738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738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738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38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738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738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38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738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738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738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738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738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738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738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738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738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738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738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738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738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7383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7383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738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738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738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738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738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738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738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738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 nodeType="clickPar">
                      <p:stCondLst>
                        <p:cond delay="indefinite"/>
                      </p:stCondLst>
                      <p:childTnLst>
                        <p:par>
                          <p:cTn id="1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4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738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738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738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738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738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738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738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738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 nodeType="clickPar">
                      <p:stCondLst>
                        <p:cond delay="indefinite"/>
                      </p:stCondLst>
                      <p:childTnLst>
                        <p:par>
                          <p:cTn id="1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8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 nodeType="clickPar">
                      <p:stCondLst>
                        <p:cond delay="indefinite"/>
                      </p:stCondLst>
                      <p:childTnLst>
                        <p:par>
                          <p:cTn id="1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8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 nodeType="clickPar">
                      <p:stCondLst>
                        <p:cond delay="indefinite"/>
                      </p:stCondLst>
                      <p:childTnLst>
                        <p:par>
                          <p:cTn id="1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738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738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 nodeType="clickPar">
                      <p:stCondLst>
                        <p:cond delay="indefinite"/>
                      </p:stCondLst>
                      <p:childTnLst>
                        <p:par>
                          <p:cTn id="2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4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738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738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738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738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 nodeType="clickPar">
                      <p:stCondLst>
                        <p:cond delay="indefinite"/>
                      </p:stCondLst>
                      <p:childTnLst>
                        <p:par>
                          <p:cTn id="2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2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738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738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7383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7383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 nodeType="clickPar">
                      <p:stCondLst>
                        <p:cond delay="indefinite"/>
                      </p:stCondLst>
                      <p:childTnLst>
                        <p:par>
                          <p:cTn id="2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0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738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738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738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738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 nodeType="clickPar">
                      <p:stCondLst>
                        <p:cond delay="indefinite"/>
                      </p:stCondLst>
                      <p:childTnLst>
                        <p:par>
                          <p:cTn id="2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8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738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738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7383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7383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 nodeType="clickPar">
                      <p:stCondLst>
                        <p:cond delay="indefinite"/>
                      </p:stCondLst>
                      <p:childTnLst>
                        <p:par>
                          <p:cTn id="2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738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738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 nodeType="clickPar">
                      <p:stCondLst>
                        <p:cond delay="indefinite"/>
                      </p:stCondLst>
                      <p:childTnLst>
                        <p:par>
                          <p:cTn id="2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2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738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738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738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738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 nodeType="clickPar">
                      <p:stCondLst>
                        <p:cond delay="indefinite"/>
                      </p:stCondLst>
                      <p:childTnLst>
                        <p:par>
                          <p:cTn id="2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738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738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 nodeType="clickPar">
                      <p:stCondLst>
                        <p:cond delay="indefinite"/>
                      </p:stCondLst>
                      <p:childTnLst>
                        <p:par>
                          <p:cTn id="2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6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738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738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738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738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 nodeType="clickPar">
                      <p:stCondLst>
                        <p:cond delay="indefinite"/>
                      </p:stCondLst>
                      <p:childTnLst>
                        <p:par>
                          <p:cTn id="2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6" dur="500"/>
                                        <p:tgtEl>
                                          <p:spTgt spid="738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 nodeType="clickPar">
                      <p:stCondLst>
                        <p:cond delay="indefinite"/>
                      </p:stCondLst>
                      <p:childTnLst>
                        <p:par>
                          <p:cTn id="2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1" dur="500"/>
                                        <p:tgtEl>
                                          <p:spTgt spid="738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 nodeType="clickPar">
                      <p:stCondLst>
                        <p:cond delay="indefinite"/>
                      </p:stCondLst>
                      <p:childTnLst>
                        <p:par>
                          <p:cTn id="2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6" dur="500"/>
                                        <p:tgtEl>
                                          <p:spTgt spid="738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 nodeType="clickPar">
                      <p:stCondLst>
                        <p:cond delay="indefinite"/>
                      </p:stCondLst>
                      <p:childTnLst>
                        <p:par>
                          <p:cTn id="2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1" dur="500"/>
                                        <p:tgtEl>
                                          <p:spTgt spid="738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 nodeType="clickPar">
                      <p:stCondLst>
                        <p:cond delay="indefinite"/>
                      </p:stCondLst>
                      <p:childTnLst>
                        <p:par>
                          <p:cTn id="2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8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8310" grpId="0" animBg="1"/>
      <p:bldP spid="738315" grpId="0" animBg="1"/>
      <p:bldP spid="738316" grpId="0" animBg="1"/>
      <p:bldP spid="738381" grpId="0" autoUpdateAnimBg="0"/>
      <p:bldP spid="738382" grpId="0" autoUpdateAnimBg="0"/>
      <p:bldP spid="738422" grpId="0" autoUpdateAnimBg="0"/>
      <p:bldP spid="738424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0354" name="Group 2"/>
          <p:cNvGrpSpPr>
            <a:grpSpLocks/>
          </p:cNvGrpSpPr>
          <p:nvPr/>
        </p:nvGrpSpPr>
        <p:grpSpPr bwMode="auto">
          <a:xfrm>
            <a:off x="917575" y="1524000"/>
            <a:ext cx="3556000" cy="2301875"/>
            <a:chOff x="1504" y="960"/>
            <a:chExt cx="2240" cy="1450"/>
          </a:xfrm>
        </p:grpSpPr>
        <p:sp>
          <p:nvSpPr>
            <p:cNvPr id="22607" name="Line 3"/>
            <p:cNvSpPr>
              <a:spLocks noChangeShapeType="1"/>
            </p:cNvSpPr>
            <p:nvPr/>
          </p:nvSpPr>
          <p:spPr bwMode="auto">
            <a:xfrm>
              <a:off x="1504" y="1680"/>
              <a:ext cx="2240" cy="73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608" name="Line 4"/>
            <p:cNvSpPr>
              <a:spLocks noChangeShapeType="1"/>
            </p:cNvSpPr>
            <p:nvPr/>
          </p:nvSpPr>
          <p:spPr bwMode="auto">
            <a:xfrm flipV="1">
              <a:off x="1536" y="960"/>
              <a:ext cx="2208" cy="72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609" name="Line 5"/>
            <p:cNvSpPr>
              <a:spLocks noChangeShapeType="1"/>
            </p:cNvSpPr>
            <p:nvPr/>
          </p:nvSpPr>
          <p:spPr bwMode="auto">
            <a:xfrm>
              <a:off x="3744" y="960"/>
              <a:ext cx="0" cy="144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40358" name="Rectangle 6"/>
          <p:cNvSpPr>
            <a:spLocks noChangeArrowheads="1"/>
          </p:cNvSpPr>
          <p:nvPr/>
        </p:nvSpPr>
        <p:spPr bwMode="auto">
          <a:xfrm>
            <a:off x="1730375" y="1295400"/>
            <a:ext cx="2057400" cy="27432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740359" name="Line 7"/>
          <p:cNvSpPr>
            <a:spLocks noChangeShapeType="1"/>
          </p:cNvSpPr>
          <p:nvPr/>
        </p:nvSpPr>
        <p:spPr bwMode="auto">
          <a:xfrm>
            <a:off x="206375" y="4038600"/>
            <a:ext cx="563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0360" name="AutoShape 8"/>
          <p:cNvSpPr>
            <a:spLocks noChangeArrowheads="1"/>
          </p:cNvSpPr>
          <p:nvPr/>
        </p:nvSpPr>
        <p:spPr bwMode="auto">
          <a:xfrm rot="-5400000">
            <a:off x="1539875" y="3606800"/>
            <a:ext cx="2286000" cy="35814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740361" name="Arc 9"/>
          <p:cNvSpPr>
            <a:spLocks/>
          </p:cNvSpPr>
          <p:nvPr/>
        </p:nvSpPr>
        <p:spPr bwMode="auto">
          <a:xfrm>
            <a:off x="4448175" y="4256088"/>
            <a:ext cx="1192213" cy="2286000"/>
          </a:xfrm>
          <a:custGeom>
            <a:avLst/>
            <a:gdLst>
              <a:gd name="T0" fmla="*/ 2147483646 w 22528"/>
              <a:gd name="T1" fmla="*/ 0 h 43200"/>
              <a:gd name="T2" fmla="*/ 0 w 22528"/>
              <a:gd name="T3" fmla="*/ 2147483646 h 43200"/>
              <a:gd name="T4" fmla="*/ 2147483646 w 22528"/>
              <a:gd name="T5" fmla="*/ 2147483646 h 43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2528" h="43200" fill="none" extrusionOk="0">
                <a:moveTo>
                  <a:pt x="927" y="0"/>
                </a:moveTo>
                <a:cubicBezTo>
                  <a:pt x="12857" y="0"/>
                  <a:pt x="22528" y="9670"/>
                  <a:pt x="22528" y="21600"/>
                </a:cubicBezTo>
                <a:cubicBezTo>
                  <a:pt x="22528" y="33529"/>
                  <a:pt x="12857" y="43200"/>
                  <a:pt x="928" y="43200"/>
                </a:cubicBezTo>
                <a:cubicBezTo>
                  <a:pt x="618" y="43200"/>
                  <a:pt x="309" y="43193"/>
                  <a:pt x="-1" y="43180"/>
                </a:cubicBezTo>
              </a:path>
              <a:path w="22528" h="43200" stroke="0" extrusionOk="0">
                <a:moveTo>
                  <a:pt x="927" y="0"/>
                </a:moveTo>
                <a:cubicBezTo>
                  <a:pt x="12857" y="0"/>
                  <a:pt x="22528" y="9670"/>
                  <a:pt x="22528" y="21600"/>
                </a:cubicBezTo>
                <a:cubicBezTo>
                  <a:pt x="22528" y="33529"/>
                  <a:pt x="12857" y="43200"/>
                  <a:pt x="928" y="43200"/>
                </a:cubicBezTo>
                <a:cubicBezTo>
                  <a:pt x="618" y="43200"/>
                  <a:pt x="309" y="43193"/>
                  <a:pt x="-1" y="43180"/>
                </a:cubicBezTo>
                <a:lnTo>
                  <a:pt x="928" y="21600"/>
                </a:lnTo>
                <a:lnTo>
                  <a:pt x="927" y="0"/>
                </a:lnTo>
                <a:close/>
              </a:path>
            </a:pathLst>
          </a:custGeom>
          <a:noFill/>
          <a:ln w="952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40362" name="Line 10"/>
          <p:cNvSpPr>
            <a:spLocks noChangeShapeType="1"/>
          </p:cNvSpPr>
          <p:nvPr/>
        </p:nvSpPr>
        <p:spPr bwMode="auto">
          <a:xfrm>
            <a:off x="4473575" y="5397500"/>
            <a:ext cx="1143000" cy="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0363" name="Line 11"/>
          <p:cNvSpPr>
            <a:spLocks noChangeShapeType="1"/>
          </p:cNvSpPr>
          <p:nvPr/>
        </p:nvSpPr>
        <p:spPr bwMode="auto">
          <a:xfrm flipV="1">
            <a:off x="4473575" y="4641850"/>
            <a:ext cx="838200" cy="76835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0364" name="Line 12"/>
          <p:cNvSpPr>
            <a:spLocks noChangeShapeType="1"/>
          </p:cNvSpPr>
          <p:nvPr/>
        </p:nvSpPr>
        <p:spPr bwMode="auto">
          <a:xfrm>
            <a:off x="4473575" y="5391150"/>
            <a:ext cx="838200" cy="76835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0365" name="Line 13"/>
          <p:cNvSpPr>
            <a:spLocks noChangeShapeType="1"/>
          </p:cNvSpPr>
          <p:nvPr/>
        </p:nvSpPr>
        <p:spPr bwMode="auto">
          <a:xfrm flipH="1">
            <a:off x="4498975" y="4635500"/>
            <a:ext cx="838200" cy="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0366" name="Line 14"/>
          <p:cNvSpPr>
            <a:spLocks noChangeShapeType="1"/>
          </p:cNvSpPr>
          <p:nvPr/>
        </p:nvSpPr>
        <p:spPr bwMode="auto">
          <a:xfrm flipH="1">
            <a:off x="4473575" y="6172200"/>
            <a:ext cx="838200" cy="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740367" name="Group 15"/>
          <p:cNvGrpSpPr>
            <a:grpSpLocks/>
          </p:cNvGrpSpPr>
          <p:nvPr/>
        </p:nvGrpSpPr>
        <p:grpSpPr bwMode="auto">
          <a:xfrm>
            <a:off x="917575" y="1905000"/>
            <a:ext cx="3644900" cy="1524000"/>
            <a:chOff x="1584" y="1152"/>
            <a:chExt cx="2296" cy="960"/>
          </a:xfrm>
        </p:grpSpPr>
        <p:sp>
          <p:nvSpPr>
            <p:cNvPr id="22604" name="Line 16"/>
            <p:cNvSpPr>
              <a:spLocks noChangeShapeType="1"/>
            </p:cNvSpPr>
            <p:nvPr/>
          </p:nvSpPr>
          <p:spPr bwMode="auto">
            <a:xfrm flipV="1">
              <a:off x="1584" y="1152"/>
              <a:ext cx="2256" cy="48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605" name="Line 17"/>
            <p:cNvSpPr>
              <a:spLocks noChangeShapeType="1"/>
            </p:cNvSpPr>
            <p:nvPr/>
          </p:nvSpPr>
          <p:spPr bwMode="auto">
            <a:xfrm>
              <a:off x="1624" y="1632"/>
              <a:ext cx="2256" cy="48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606" name="Line 18"/>
            <p:cNvSpPr>
              <a:spLocks noChangeShapeType="1"/>
            </p:cNvSpPr>
            <p:nvPr/>
          </p:nvSpPr>
          <p:spPr bwMode="auto">
            <a:xfrm>
              <a:off x="1584" y="1632"/>
              <a:ext cx="22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40371" name="Oval 19"/>
          <p:cNvSpPr>
            <a:spLocks noChangeArrowheads="1"/>
          </p:cNvSpPr>
          <p:nvPr/>
        </p:nvSpPr>
        <p:spPr bwMode="auto">
          <a:xfrm>
            <a:off x="1730375" y="4343400"/>
            <a:ext cx="2057400" cy="2057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740372" name="Oval 20"/>
          <p:cNvSpPr>
            <a:spLocks noChangeArrowheads="1"/>
          </p:cNvSpPr>
          <p:nvPr/>
        </p:nvSpPr>
        <p:spPr bwMode="auto">
          <a:xfrm>
            <a:off x="3565525" y="2057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740373" name="Oval 21"/>
          <p:cNvSpPr>
            <a:spLocks noChangeArrowheads="1"/>
          </p:cNvSpPr>
          <p:nvPr/>
        </p:nvSpPr>
        <p:spPr bwMode="auto">
          <a:xfrm>
            <a:off x="3368675" y="262255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740374" name="Oval 22"/>
          <p:cNvSpPr>
            <a:spLocks noChangeArrowheads="1"/>
          </p:cNvSpPr>
          <p:nvPr/>
        </p:nvSpPr>
        <p:spPr bwMode="auto">
          <a:xfrm>
            <a:off x="3565525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740375" name="Oval 23"/>
          <p:cNvSpPr>
            <a:spLocks noChangeArrowheads="1"/>
          </p:cNvSpPr>
          <p:nvPr/>
        </p:nvSpPr>
        <p:spPr bwMode="auto">
          <a:xfrm>
            <a:off x="3749675" y="354965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740376" name="Oval 24"/>
          <p:cNvSpPr>
            <a:spLocks noChangeArrowheads="1"/>
          </p:cNvSpPr>
          <p:nvPr/>
        </p:nvSpPr>
        <p:spPr bwMode="auto">
          <a:xfrm>
            <a:off x="3743325" y="170815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740377" name="Oval 25"/>
          <p:cNvSpPr>
            <a:spLocks noChangeArrowheads="1"/>
          </p:cNvSpPr>
          <p:nvPr/>
        </p:nvSpPr>
        <p:spPr bwMode="auto">
          <a:xfrm>
            <a:off x="1774825" y="262255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740378" name="Oval 26"/>
          <p:cNvSpPr>
            <a:spLocks noChangeArrowheads="1"/>
          </p:cNvSpPr>
          <p:nvPr/>
        </p:nvSpPr>
        <p:spPr bwMode="auto">
          <a:xfrm>
            <a:off x="1704975" y="23495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740379" name="Oval 27"/>
          <p:cNvSpPr>
            <a:spLocks noChangeArrowheads="1"/>
          </p:cNvSpPr>
          <p:nvPr/>
        </p:nvSpPr>
        <p:spPr bwMode="auto">
          <a:xfrm>
            <a:off x="1692275" y="29083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740380" name="Freeform 28"/>
          <p:cNvSpPr>
            <a:spLocks/>
          </p:cNvSpPr>
          <p:nvPr/>
        </p:nvSpPr>
        <p:spPr bwMode="auto">
          <a:xfrm>
            <a:off x="3422650" y="1758950"/>
            <a:ext cx="385763" cy="1828800"/>
          </a:xfrm>
          <a:custGeom>
            <a:avLst/>
            <a:gdLst>
              <a:gd name="T0" fmla="*/ 2147483646 w 243"/>
              <a:gd name="T1" fmla="*/ 2147483646 h 1152"/>
              <a:gd name="T2" fmla="*/ 2147483646 w 243"/>
              <a:gd name="T3" fmla="*/ 2147483646 h 1152"/>
              <a:gd name="T4" fmla="*/ 2147483646 w 243"/>
              <a:gd name="T5" fmla="*/ 2147483646 h 1152"/>
              <a:gd name="T6" fmla="*/ 2147483646 w 243"/>
              <a:gd name="T7" fmla="*/ 2147483646 h 1152"/>
              <a:gd name="T8" fmla="*/ 2147483646 w 243"/>
              <a:gd name="T9" fmla="*/ 2147483646 h 1152"/>
              <a:gd name="T10" fmla="*/ 2147483646 w 243"/>
              <a:gd name="T11" fmla="*/ 2147483646 h 1152"/>
              <a:gd name="T12" fmla="*/ 2147483646 w 243"/>
              <a:gd name="T13" fmla="*/ 2147483646 h 1152"/>
              <a:gd name="T14" fmla="*/ 2147483646 w 243"/>
              <a:gd name="T15" fmla="*/ 2147483646 h 1152"/>
              <a:gd name="T16" fmla="*/ 2147483646 w 243"/>
              <a:gd name="T17" fmla="*/ 2147483646 h 1152"/>
              <a:gd name="T18" fmla="*/ 2147483646 w 243"/>
              <a:gd name="T19" fmla="*/ 2147483646 h 1152"/>
              <a:gd name="T20" fmla="*/ 2147483646 w 243"/>
              <a:gd name="T21" fmla="*/ 2147483646 h 1152"/>
              <a:gd name="T22" fmla="*/ 2147483646 w 243"/>
              <a:gd name="T23" fmla="*/ 2147483646 h 1152"/>
              <a:gd name="T24" fmla="*/ 2147483646 w 243"/>
              <a:gd name="T25" fmla="*/ 2147483646 h 1152"/>
              <a:gd name="T26" fmla="*/ 2147483646 w 243"/>
              <a:gd name="T27" fmla="*/ 2147483646 h 1152"/>
              <a:gd name="T28" fmla="*/ 2147483646 w 243"/>
              <a:gd name="T29" fmla="*/ 2147483646 h 1152"/>
              <a:gd name="T30" fmla="*/ 2147483646 w 243"/>
              <a:gd name="T31" fmla="*/ 2147483646 h 1152"/>
              <a:gd name="T32" fmla="*/ 0 w 243"/>
              <a:gd name="T33" fmla="*/ 2147483646 h 1152"/>
              <a:gd name="T34" fmla="*/ 0 w 243"/>
              <a:gd name="T35" fmla="*/ 2147483646 h 1152"/>
              <a:gd name="T36" fmla="*/ 2147483646 w 243"/>
              <a:gd name="T37" fmla="*/ 2147483646 h 1152"/>
              <a:gd name="T38" fmla="*/ 2147483646 w 243"/>
              <a:gd name="T39" fmla="*/ 2147483646 h 1152"/>
              <a:gd name="T40" fmla="*/ 2147483646 w 243"/>
              <a:gd name="T41" fmla="*/ 2147483646 h 1152"/>
              <a:gd name="T42" fmla="*/ 2147483646 w 243"/>
              <a:gd name="T43" fmla="*/ 2147483646 h 1152"/>
              <a:gd name="T44" fmla="*/ 2147483646 w 243"/>
              <a:gd name="T45" fmla="*/ 2147483646 h 1152"/>
              <a:gd name="T46" fmla="*/ 2147483646 w 243"/>
              <a:gd name="T47" fmla="*/ 2147483646 h 1152"/>
              <a:gd name="T48" fmla="*/ 2147483646 w 243"/>
              <a:gd name="T49" fmla="*/ 2147483646 h 1152"/>
              <a:gd name="T50" fmla="*/ 2147483646 w 243"/>
              <a:gd name="T51" fmla="*/ 2147483646 h 1152"/>
              <a:gd name="T52" fmla="*/ 2147483646 w 243"/>
              <a:gd name="T53" fmla="*/ 2147483646 h 1152"/>
              <a:gd name="T54" fmla="*/ 2147483646 w 243"/>
              <a:gd name="T55" fmla="*/ 2147483646 h 1152"/>
              <a:gd name="T56" fmla="*/ 2147483646 w 243"/>
              <a:gd name="T57" fmla="*/ 2147483646 h 1152"/>
              <a:gd name="T58" fmla="*/ 2147483646 w 243"/>
              <a:gd name="T59" fmla="*/ 2147483646 h 1152"/>
              <a:gd name="T60" fmla="*/ 2147483646 w 243"/>
              <a:gd name="T61" fmla="*/ 2147483646 h 1152"/>
              <a:gd name="T62" fmla="*/ 2147483646 w 243"/>
              <a:gd name="T63" fmla="*/ 2147483646 h 1152"/>
              <a:gd name="T64" fmla="*/ 2147483646 w 243"/>
              <a:gd name="T65" fmla="*/ 0 h 115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243" h="1152">
                <a:moveTo>
                  <a:pt x="243" y="1152"/>
                </a:moveTo>
                <a:lnTo>
                  <a:pt x="214" y="1122"/>
                </a:lnTo>
                <a:lnTo>
                  <a:pt x="186" y="1091"/>
                </a:lnTo>
                <a:lnTo>
                  <a:pt x="161" y="1058"/>
                </a:lnTo>
                <a:lnTo>
                  <a:pt x="138" y="1026"/>
                </a:lnTo>
                <a:lnTo>
                  <a:pt x="115" y="993"/>
                </a:lnTo>
                <a:lnTo>
                  <a:pt x="96" y="958"/>
                </a:lnTo>
                <a:lnTo>
                  <a:pt x="78" y="924"/>
                </a:lnTo>
                <a:lnTo>
                  <a:pt x="61" y="889"/>
                </a:lnTo>
                <a:lnTo>
                  <a:pt x="48" y="853"/>
                </a:lnTo>
                <a:lnTo>
                  <a:pt x="34" y="816"/>
                </a:lnTo>
                <a:lnTo>
                  <a:pt x="25" y="780"/>
                </a:lnTo>
                <a:lnTo>
                  <a:pt x="15" y="743"/>
                </a:lnTo>
                <a:lnTo>
                  <a:pt x="9" y="705"/>
                </a:lnTo>
                <a:lnTo>
                  <a:pt x="3" y="666"/>
                </a:lnTo>
                <a:lnTo>
                  <a:pt x="2" y="630"/>
                </a:lnTo>
                <a:lnTo>
                  <a:pt x="0" y="591"/>
                </a:lnTo>
                <a:lnTo>
                  <a:pt x="0" y="553"/>
                </a:lnTo>
                <a:lnTo>
                  <a:pt x="3" y="515"/>
                </a:lnTo>
                <a:lnTo>
                  <a:pt x="7" y="476"/>
                </a:lnTo>
                <a:lnTo>
                  <a:pt x="13" y="438"/>
                </a:lnTo>
                <a:lnTo>
                  <a:pt x="21" y="399"/>
                </a:lnTo>
                <a:lnTo>
                  <a:pt x="30" y="363"/>
                </a:lnTo>
                <a:lnTo>
                  <a:pt x="42" y="324"/>
                </a:lnTo>
                <a:lnTo>
                  <a:pt x="57" y="286"/>
                </a:lnTo>
                <a:lnTo>
                  <a:pt x="72" y="249"/>
                </a:lnTo>
                <a:lnTo>
                  <a:pt x="90" y="211"/>
                </a:lnTo>
                <a:lnTo>
                  <a:pt x="109" y="174"/>
                </a:lnTo>
                <a:lnTo>
                  <a:pt x="130" y="140"/>
                </a:lnTo>
                <a:lnTo>
                  <a:pt x="153" y="103"/>
                </a:lnTo>
                <a:lnTo>
                  <a:pt x="178" y="69"/>
                </a:lnTo>
                <a:lnTo>
                  <a:pt x="203" y="34"/>
                </a:lnTo>
                <a:lnTo>
                  <a:pt x="232" y="0"/>
                </a:lnTo>
              </a:path>
            </a:pathLst>
          </a:custGeom>
          <a:noFill/>
          <a:ln w="28575" cmpd="sng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0381" name="Freeform 29"/>
          <p:cNvSpPr>
            <a:spLocks/>
          </p:cNvSpPr>
          <p:nvPr/>
        </p:nvSpPr>
        <p:spPr bwMode="auto">
          <a:xfrm>
            <a:off x="1730375" y="2362200"/>
            <a:ext cx="117475" cy="609600"/>
          </a:xfrm>
          <a:custGeom>
            <a:avLst/>
            <a:gdLst>
              <a:gd name="T0" fmla="*/ 2147483646 w 74"/>
              <a:gd name="T1" fmla="*/ 0 h 384"/>
              <a:gd name="T2" fmla="*/ 2147483646 w 74"/>
              <a:gd name="T3" fmla="*/ 2147483646 h 384"/>
              <a:gd name="T4" fmla="*/ 2147483646 w 74"/>
              <a:gd name="T5" fmla="*/ 2147483646 h 384"/>
              <a:gd name="T6" fmla="*/ 2147483646 w 74"/>
              <a:gd name="T7" fmla="*/ 2147483646 h 384"/>
              <a:gd name="T8" fmla="*/ 2147483646 w 74"/>
              <a:gd name="T9" fmla="*/ 2147483646 h 384"/>
              <a:gd name="T10" fmla="*/ 2147483646 w 74"/>
              <a:gd name="T11" fmla="*/ 2147483646 h 384"/>
              <a:gd name="T12" fmla="*/ 2147483646 w 74"/>
              <a:gd name="T13" fmla="*/ 2147483646 h 384"/>
              <a:gd name="T14" fmla="*/ 2147483646 w 74"/>
              <a:gd name="T15" fmla="*/ 2147483646 h 384"/>
              <a:gd name="T16" fmla="*/ 2147483646 w 74"/>
              <a:gd name="T17" fmla="*/ 2147483646 h 384"/>
              <a:gd name="T18" fmla="*/ 2147483646 w 74"/>
              <a:gd name="T19" fmla="*/ 2147483646 h 384"/>
              <a:gd name="T20" fmla="*/ 2147483646 w 74"/>
              <a:gd name="T21" fmla="*/ 2147483646 h 384"/>
              <a:gd name="T22" fmla="*/ 2147483646 w 74"/>
              <a:gd name="T23" fmla="*/ 2147483646 h 384"/>
              <a:gd name="T24" fmla="*/ 2147483646 w 74"/>
              <a:gd name="T25" fmla="*/ 2147483646 h 384"/>
              <a:gd name="T26" fmla="*/ 2147483646 w 74"/>
              <a:gd name="T27" fmla="*/ 2147483646 h 384"/>
              <a:gd name="T28" fmla="*/ 2147483646 w 74"/>
              <a:gd name="T29" fmla="*/ 2147483646 h 384"/>
              <a:gd name="T30" fmla="*/ 2147483646 w 74"/>
              <a:gd name="T31" fmla="*/ 2147483646 h 384"/>
              <a:gd name="T32" fmla="*/ 0 w 74"/>
              <a:gd name="T33" fmla="*/ 2147483646 h 384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74" h="384">
                <a:moveTo>
                  <a:pt x="2" y="0"/>
                </a:moveTo>
                <a:lnTo>
                  <a:pt x="19" y="19"/>
                </a:lnTo>
                <a:lnTo>
                  <a:pt x="32" y="39"/>
                </a:lnTo>
                <a:lnTo>
                  <a:pt x="46" y="62"/>
                </a:lnTo>
                <a:lnTo>
                  <a:pt x="55" y="85"/>
                </a:lnTo>
                <a:lnTo>
                  <a:pt x="65" y="112"/>
                </a:lnTo>
                <a:lnTo>
                  <a:pt x="71" y="138"/>
                </a:lnTo>
                <a:lnTo>
                  <a:pt x="74" y="167"/>
                </a:lnTo>
                <a:lnTo>
                  <a:pt x="74" y="196"/>
                </a:lnTo>
                <a:lnTo>
                  <a:pt x="72" y="223"/>
                </a:lnTo>
                <a:lnTo>
                  <a:pt x="69" y="250"/>
                </a:lnTo>
                <a:lnTo>
                  <a:pt x="63" y="277"/>
                </a:lnTo>
                <a:lnTo>
                  <a:pt x="53" y="302"/>
                </a:lnTo>
                <a:lnTo>
                  <a:pt x="44" y="327"/>
                </a:lnTo>
                <a:lnTo>
                  <a:pt x="30" y="348"/>
                </a:lnTo>
                <a:lnTo>
                  <a:pt x="17" y="367"/>
                </a:lnTo>
                <a:lnTo>
                  <a:pt x="0" y="384"/>
                </a:lnTo>
              </a:path>
            </a:pathLst>
          </a:custGeom>
          <a:noFill/>
          <a:ln w="28575" cmpd="sng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0382" name="Line 30"/>
          <p:cNvSpPr>
            <a:spLocks noChangeShapeType="1"/>
          </p:cNvSpPr>
          <p:nvPr/>
        </p:nvSpPr>
        <p:spPr bwMode="auto">
          <a:xfrm flipV="1">
            <a:off x="1730375" y="4572000"/>
            <a:ext cx="1752600" cy="533400"/>
          </a:xfrm>
          <a:prstGeom prst="line">
            <a:avLst/>
          </a:prstGeom>
          <a:noFill/>
          <a:ln w="1905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0383" name="Line 31"/>
          <p:cNvSpPr>
            <a:spLocks noChangeShapeType="1"/>
          </p:cNvSpPr>
          <p:nvPr/>
        </p:nvSpPr>
        <p:spPr bwMode="auto">
          <a:xfrm>
            <a:off x="1717675" y="5664200"/>
            <a:ext cx="1676400" cy="533400"/>
          </a:xfrm>
          <a:prstGeom prst="line">
            <a:avLst/>
          </a:prstGeom>
          <a:noFill/>
          <a:ln w="1905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740384" name="Group 32"/>
          <p:cNvGrpSpPr>
            <a:grpSpLocks/>
          </p:cNvGrpSpPr>
          <p:nvPr/>
        </p:nvGrpSpPr>
        <p:grpSpPr bwMode="auto">
          <a:xfrm>
            <a:off x="892175" y="4648200"/>
            <a:ext cx="3644900" cy="1524000"/>
            <a:chOff x="1488" y="2928"/>
            <a:chExt cx="2296" cy="960"/>
          </a:xfrm>
        </p:grpSpPr>
        <p:sp>
          <p:nvSpPr>
            <p:cNvPr id="22601" name="Line 33"/>
            <p:cNvSpPr>
              <a:spLocks noChangeShapeType="1"/>
            </p:cNvSpPr>
            <p:nvPr/>
          </p:nvSpPr>
          <p:spPr bwMode="auto">
            <a:xfrm flipV="1">
              <a:off x="1488" y="2928"/>
              <a:ext cx="2256" cy="48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602" name="Line 34"/>
            <p:cNvSpPr>
              <a:spLocks noChangeShapeType="1"/>
            </p:cNvSpPr>
            <p:nvPr/>
          </p:nvSpPr>
          <p:spPr bwMode="auto">
            <a:xfrm>
              <a:off x="1528" y="3408"/>
              <a:ext cx="2256" cy="48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603" name="Line 35"/>
            <p:cNvSpPr>
              <a:spLocks noChangeShapeType="1"/>
            </p:cNvSpPr>
            <p:nvPr/>
          </p:nvSpPr>
          <p:spPr bwMode="auto">
            <a:xfrm>
              <a:off x="1488" y="3408"/>
              <a:ext cx="22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40388" name="Group 36"/>
          <p:cNvGrpSpPr>
            <a:grpSpLocks/>
          </p:cNvGrpSpPr>
          <p:nvPr/>
        </p:nvGrpSpPr>
        <p:grpSpPr bwMode="auto">
          <a:xfrm>
            <a:off x="1717675" y="1739900"/>
            <a:ext cx="2133600" cy="1841500"/>
            <a:chOff x="2008" y="1096"/>
            <a:chExt cx="1344" cy="1160"/>
          </a:xfrm>
        </p:grpSpPr>
        <p:sp>
          <p:nvSpPr>
            <p:cNvPr id="22599" name="Line 37"/>
            <p:cNvSpPr>
              <a:spLocks noChangeShapeType="1"/>
            </p:cNvSpPr>
            <p:nvPr/>
          </p:nvSpPr>
          <p:spPr bwMode="auto">
            <a:xfrm>
              <a:off x="2064" y="1872"/>
              <a:ext cx="1248" cy="3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600" name="Line 38"/>
            <p:cNvSpPr>
              <a:spLocks noChangeShapeType="1"/>
            </p:cNvSpPr>
            <p:nvPr/>
          </p:nvSpPr>
          <p:spPr bwMode="auto">
            <a:xfrm flipV="1">
              <a:off x="2008" y="1096"/>
              <a:ext cx="1344" cy="41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40391" name="Line 39"/>
          <p:cNvSpPr>
            <a:spLocks noChangeShapeType="1"/>
          </p:cNvSpPr>
          <p:nvPr/>
        </p:nvSpPr>
        <p:spPr bwMode="auto">
          <a:xfrm flipV="1">
            <a:off x="1730375" y="1295400"/>
            <a:ext cx="0" cy="1066800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0392" name="Line 40"/>
          <p:cNvSpPr>
            <a:spLocks noChangeShapeType="1"/>
          </p:cNvSpPr>
          <p:nvPr/>
        </p:nvSpPr>
        <p:spPr bwMode="auto">
          <a:xfrm>
            <a:off x="1730375" y="1295400"/>
            <a:ext cx="2057400" cy="0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0393" name="Line 41"/>
          <p:cNvSpPr>
            <a:spLocks noChangeShapeType="1"/>
          </p:cNvSpPr>
          <p:nvPr/>
        </p:nvSpPr>
        <p:spPr bwMode="auto">
          <a:xfrm>
            <a:off x="3787775" y="1295400"/>
            <a:ext cx="0" cy="457200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0394" name="Line 42"/>
          <p:cNvSpPr>
            <a:spLocks noChangeShapeType="1"/>
          </p:cNvSpPr>
          <p:nvPr/>
        </p:nvSpPr>
        <p:spPr bwMode="auto">
          <a:xfrm>
            <a:off x="1730375" y="2971800"/>
            <a:ext cx="0" cy="1066800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0395" name="Line 43"/>
          <p:cNvSpPr>
            <a:spLocks noChangeShapeType="1"/>
          </p:cNvSpPr>
          <p:nvPr/>
        </p:nvSpPr>
        <p:spPr bwMode="auto">
          <a:xfrm>
            <a:off x="1730375" y="4038600"/>
            <a:ext cx="2057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0396" name="Line 44"/>
          <p:cNvSpPr>
            <a:spLocks noChangeShapeType="1"/>
          </p:cNvSpPr>
          <p:nvPr/>
        </p:nvSpPr>
        <p:spPr bwMode="auto">
          <a:xfrm flipV="1">
            <a:off x="3787775" y="3581400"/>
            <a:ext cx="0" cy="457200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0397" name="Line 45"/>
          <p:cNvSpPr>
            <a:spLocks noChangeShapeType="1"/>
          </p:cNvSpPr>
          <p:nvPr/>
        </p:nvSpPr>
        <p:spPr bwMode="auto">
          <a:xfrm flipV="1">
            <a:off x="2746375" y="1200150"/>
            <a:ext cx="0" cy="297180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0398" name="Text Box 46"/>
          <p:cNvSpPr txBox="1">
            <a:spLocks noChangeArrowheads="1"/>
          </p:cNvSpPr>
          <p:nvPr/>
        </p:nvSpPr>
        <p:spPr bwMode="auto">
          <a:xfrm>
            <a:off x="76200" y="3719513"/>
            <a:ext cx="330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X</a:t>
            </a:r>
          </a:p>
        </p:txBody>
      </p:sp>
      <p:sp>
        <p:nvSpPr>
          <p:cNvPr id="740399" name="Text Box 47"/>
          <p:cNvSpPr txBox="1">
            <a:spLocks noChangeArrowheads="1"/>
          </p:cNvSpPr>
          <p:nvPr/>
        </p:nvSpPr>
        <p:spPr bwMode="auto">
          <a:xfrm>
            <a:off x="5616575" y="3733800"/>
            <a:ext cx="330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Y</a:t>
            </a:r>
          </a:p>
        </p:txBody>
      </p:sp>
      <p:grpSp>
        <p:nvGrpSpPr>
          <p:cNvPr id="740400" name="Group 48"/>
          <p:cNvGrpSpPr>
            <a:grpSpLocks/>
          </p:cNvGrpSpPr>
          <p:nvPr/>
        </p:nvGrpSpPr>
        <p:grpSpPr bwMode="auto">
          <a:xfrm>
            <a:off x="1724025" y="2057400"/>
            <a:ext cx="2063750" cy="3390900"/>
            <a:chOff x="2012" y="1296"/>
            <a:chExt cx="1300" cy="2136"/>
          </a:xfrm>
        </p:grpSpPr>
        <p:sp>
          <p:nvSpPr>
            <p:cNvPr id="22588" name="Line 49"/>
            <p:cNvSpPr>
              <a:spLocks noChangeShapeType="1"/>
            </p:cNvSpPr>
            <p:nvPr/>
          </p:nvSpPr>
          <p:spPr bwMode="auto">
            <a:xfrm flipV="1">
              <a:off x="3072" y="1680"/>
              <a:ext cx="0" cy="120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589" name="Line 50"/>
            <p:cNvSpPr>
              <a:spLocks noChangeShapeType="1"/>
            </p:cNvSpPr>
            <p:nvPr/>
          </p:nvSpPr>
          <p:spPr bwMode="auto">
            <a:xfrm flipV="1">
              <a:off x="3216" y="1296"/>
              <a:ext cx="0" cy="1728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590" name="Line 51"/>
            <p:cNvSpPr>
              <a:spLocks noChangeShapeType="1"/>
            </p:cNvSpPr>
            <p:nvPr/>
          </p:nvSpPr>
          <p:spPr bwMode="auto">
            <a:xfrm flipV="1">
              <a:off x="3312" y="2496"/>
              <a:ext cx="0" cy="912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591" name="Line 52"/>
            <p:cNvSpPr>
              <a:spLocks noChangeShapeType="1"/>
            </p:cNvSpPr>
            <p:nvPr/>
          </p:nvSpPr>
          <p:spPr bwMode="auto">
            <a:xfrm flipV="1">
              <a:off x="2064" y="1680"/>
              <a:ext cx="0" cy="1536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592" name="Line 53"/>
            <p:cNvSpPr>
              <a:spLocks noChangeShapeType="1"/>
            </p:cNvSpPr>
            <p:nvPr/>
          </p:nvSpPr>
          <p:spPr bwMode="auto">
            <a:xfrm flipV="1">
              <a:off x="2040" y="1552"/>
              <a:ext cx="0" cy="1728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593" name="Line 54"/>
            <p:cNvSpPr>
              <a:spLocks noChangeShapeType="1"/>
            </p:cNvSpPr>
            <p:nvPr/>
          </p:nvSpPr>
          <p:spPr bwMode="auto">
            <a:xfrm flipV="1">
              <a:off x="2012" y="2520"/>
              <a:ext cx="0" cy="912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594" name="Line 55"/>
            <p:cNvSpPr>
              <a:spLocks noChangeShapeType="1"/>
            </p:cNvSpPr>
            <p:nvPr/>
          </p:nvSpPr>
          <p:spPr bwMode="auto">
            <a:xfrm flipV="1">
              <a:off x="3312" y="2592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595" name="Line 56"/>
            <p:cNvSpPr>
              <a:spLocks noChangeShapeType="1"/>
            </p:cNvSpPr>
            <p:nvPr/>
          </p:nvSpPr>
          <p:spPr bwMode="auto">
            <a:xfrm flipV="1">
              <a:off x="3216" y="2592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596" name="Line 57"/>
            <p:cNvSpPr>
              <a:spLocks noChangeShapeType="1"/>
            </p:cNvSpPr>
            <p:nvPr/>
          </p:nvSpPr>
          <p:spPr bwMode="auto">
            <a:xfrm flipV="1">
              <a:off x="3072" y="2592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597" name="Line 58"/>
            <p:cNvSpPr>
              <a:spLocks noChangeShapeType="1"/>
            </p:cNvSpPr>
            <p:nvPr/>
          </p:nvSpPr>
          <p:spPr bwMode="auto">
            <a:xfrm flipV="1">
              <a:off x="2064" y="2592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598" name="Line 59"/>
            <p:cNvSpPr>
              <a:spLocks noChangeShapeType="1"/>
            </p:cNvSpPr>
            <p:nvPr/>
          </p:nvSpPr>
          <p:spPr bwMode="auto">
            <a:xfrm flipV="1">
              <a:off x="2016" y="268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40412" name="Text Box 60"/>
          <p:cNvSpPr txBox="1">
            <a:spLocks noChangeArrowheads="1"/>
          </p:cNvSpPr>
          <p:nvPr/>
        </p:nvSpPr>
        <p:spPr bwMode="auto">
          <a:xfrm>
            <a:off x="5978525" y="-38100"/>
            <a:ext cx="26225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CASE 3.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CYLINDER STANDING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&amp;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CONE  PENETRATING</a:t>
            </a:r>
          </a:p>
        </p:txBody>
      </p:sp>
      <p:graphicFrame>
        <p:nvGraphicFramePr>
          <p:cNvPr id="740413" name="Object 61"/>
          <p:cNvGraphicFramePr>
            <a:graphicFrameLocks noChangeAspect="1"/>
          </p:cNvGraphicFramePr>
          <p:nvPr/>
        </p:nvGraphicFramePr>
        <p:xfrm>
          <a:off x="5715000" y="1104900"/>
          <a:ext cx="3200400" cy="255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5" name="Bitmap Image" r:id="rId4" imgW="3801006" imgH="3038095" progId="Paint.Picture">
                  <p:embed/>
                </p:oleObj>
              </mc:Choice>
              <mc:Fallback>
                <p:oleObj name="Bitmap Image" r:id="rId4" imgW="3801006" imgH="3038095" progId="Paint.Picture">
                  <p:embed/>
                  <p:pic>
                    <p:nvPicPr>
                      <p:cNvPr id="0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1104900"/>
                        <a:ext cx="3200400" cy="2559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0414" name="Text Box 62"/>
          <p:cNvSpPr txBox="1">
            <a:spLocks noChangeArrowheads="1"/>
          </p:cNvSpPr>
          <p:nvPr/>
        </p:nvSpPr>
        <p:spPr bwMode="auto">
          <a:xfrm>
            <a:off x="0" y="96838"/>
            <a:ext cx="5133975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srgbClr val="FF3300"/>
                </a:solidFill>
              </a:rPr>
              <a:t>Problem:</a:t>
            </a:r>
            <a:r>
              <a:rPr lang="en-US" altLang="en-US" sz="1600">
                <a:solidFill>
                  <a:srgbClr val="000000"/>
                </a:solidFill>
              </a:rPr>
              <a:t> A cylinder of 80 mm diameter and 100 mm axis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is completely penetrated by a cone of 80 mm diameter and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120 mm long axis horizontally. Both axes intersect &amp; bisect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each other. Draw projections showing curve of intersections.</a:t>
            </a:r>
          </a:p>
        </p:txBody>
      </p:sp>
      <p:grpSp>
        <p:nvGrpSpPr>
          <p:cNvPr id="740422" name="Group 70"/>
          <p:cNvGrpSpPr>
            <a:grpSpLocks/>
          </p:cNvGrpSpPr>
          <p:nvPr/>
        </p:nvGrpSpPr>
        <p:grpSpPr bwMode="auto">
          <a:xfrm>
            <a:off x="4267200" y="4267200"/>
            <a:ext cx="406400" cy="2286000"/>
            <a:chOff x="2688" y="2688"/>
            <a:chExt cx="256" cy="1440"/>
          </a:xfrm>
        </p:grpSpPr>
        <p:sp>
          <p:nvSpPr>
            <p:cNvPr id="22583" name="Text Box 71"/>
            <p:cNvSpPr txBox="1">
              <a:spLocks noChangeArrowheads="1"/>
            </p:cNvSpPr>
            <p:nvPr/>
          </p:nvSpPr>
          <p:spPr bwMode="auto">
            <a:xfrm>
              <a:off x="2688" y="2688"/>
              <a:ext cx="17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2584" name="Text Box 72"/>
            <p:cNvSpPr txBox="1">
              <a:spLocks noChangeArrowheads="1"/>
            </p:cNvSpPr>
            <p:nvPr/>
          </p:nvSpPr>
          <p:spPr bwMode="auto">
            <a:xfrm>
              <a:off x="2688" y="2928"/>
              <a:ext cx="25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2 8</a:t>
              </a:r>
            </a:p>
          </p:txBody>
        </p:sp>
        <p:sp>
          <p:nvSpPr>
            <p:cNvPr id="22585" name="Text Box 73"/>
            <p:cNvSpPr txBox="1">
              <a:spLocks noChangeArrowheads="1"/>
            </p:cNvSpPr>
            <p:nvPr/>
          </p:nvSpPr>
          <p:spPr bwMode="auto">
            <a:xfrm>
              <a:off x="2688" y="3312"/>
              <a:ext cx="25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3 7</a:t>
              </a:r>
            </a:p>
          </p:txBody>
        </p:sp>
        <p:sp>
          <p:nvSpPr>
            <p:cNvPr id="22586" name="Text Box 74"/>
            <p:cNvSpPr txBox="1">
              <a:spLocks noChangeArrowheads="1"/>
            </p:cNvSpPr>
            <p:nvPr/>
          </p:nvSpPr>
          <p:spPr bwMode="auto">
            <a:xfrm>
              <a:off x="2688" y="3744"/>
              <a:ext cx="25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4 6</a:t>
              </a:r>
            </a:p>
          </p:txBody>
        </p:sp>
        <p:sp>
          <p:nvSpPr>
            <p:cNvPr id="22587" name="Text Box 75"/>
            <p:cNvSpPr txBox="1">
              <a:spLocks noChangeArrowheads="1"/>
            </p:cNvSpPr>
            <p:nvPr/>
          </p:nvSpPr>
          <p:spPr bwMode="auto">
            <a:xfrm>
              <a:off x="2688" y="3936"/>
              <a:ext cx="17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5</a:t>
              </a:r>
            </a:p>
          </p:txBody>
        </p:sp>
      </p:grpSp>
      <p:grpSp>
        <p:nvGrpSpPr>
          <p:cNvPr id="740428" name="Group 76"/>
          <p:cNvGrpSpPr>
            <a:grpSpLocks/>
          </p:cNvGrpSpPr>
          <p:nvPr/>
        </p:nvGrpSpPr>
        <p:grpSpPr bwMode="auto">
          <a:xfrm>
            <a:off x="4191000" y="1524000"/>
            <a:ext cx="523875" cy="2286000"/>
            <a:chOff x="2688" y="2688"/>
            <a:chExt cx="330" cy="1440"/>
          </a:xfrm>
        </p:grpSpPr>
        <p:sp>
          <p:nvSpPr>
            <p:cNvPr id="22578" name="Text Box 77"/>
            <p:cNvSpPr txBox="1">
              <a:spLocks noChangeArrowheads="1"/>
            </p:cNvSpPr>
            <p:nvPr/>
          </p:nvSpPr>
          <p:spPr bwMode="auto">
            <a:xfrm>
              <a:off x="2688" y="2688"/>
              <a:ext cx="20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7’</a:t>
              </a:r>
            </a:p>
          </p:txBody>
        </p:sp>
        <p:sp>
          <p:nvSpPr>
            <p:cNvPr id="22579" name="Text Box 78"/>
            <p:cNvSpPr txBox="1">
              <a:spLocks noChangeArrowheads="1"/>
            </p:cNvSpPr>
            <p:nvPr/>
          </p:nvSpPr>
          <p:spPr bwMode="auto">
            <a:xfrm>
              <a:off x="2688" y="2928"/>
              <a:ext cx="33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6’ 8’</a:t>
              </a:r>
            </a:p>
          </p:txBody>
        </p:sp>
        <p:sp>
          <p:nvSpPr>
            <p:cNvPr id="22580" name="Text Box 79"/>
            <p:cNvSpPr txBox="1">
              <a:spLocks noChangeArrowheads="1"/>
            </p:cNvSpPr>
            <p:nvPr/>
          </p:nvSpPr>
          <p:spPr bwMode="auto">
            <a:xfrm>
              <a:off x="2688" y="3312"/>
              <a:ext cx="33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1’ 5’</a:t>
              </a:r>
            </a:p>
          </p:txBody>
        </p:sp>
        <p:sp>
          <p:nvSpPr>
            <p:cNvPr id="22581" name="Text Box 80"/>
            <p:cNvSpPr txBox="1">
              <a:spLocks noChangeArrowheads="1"/>
            </p:cNvSpPr>
            <p:nvPr/>
          </p:nvSpPr>
          <p:spPr bwMode="auto">
            <a:xfrm>
              <a:off x="2688" y="3744"/>
              <a:ext cx="33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2’ 4’</a:t>
              </a:r>
            </a:p>
          </p:txBody>
        </p:sp>
        <p:sp>
          <p:nvSpPr>
            <p:cNvPr id="22582" name="Text Box 81"/>
            <p:cNvSpPr txBox="1">
              <a:spLocks noChangeArrowheads="1"/>
            </p:cNvSpPr>
            <p:nvPr/>
          </p:nvSpPr>
          <p:spPr bwMode="auto">
            <a:xfrm>
              <a:off x="2688" y="3936"/>
              <a:ext cx="20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3’</a:t>
              </a:r>
            </a:p>
          </p:txBody>
        </p:sp>
      </p:grpSp>
      <p:grpSp>
        <p:nvGrpSpPr>
          <p:cNvPr id="22571" name="Group 82"/>
          <p:cNvGrpSpPr>
            <a:grpSpLocks/>
          </p:cNvGrpSpPr>
          <p:nvPr/>
        </p:nvGrpSpPr>
        <p:grpSpPr bwMode="auto">
          <a:xfrm>
            <a:off x="8016875" y="46038"/>
            <a:ext cx="1096963" cy="182562"/>
            <a:chOff x="5050" y="29"/>
            <a:chExt cx="691" cy="115"/>
          </a:xfrm>
        </p:grpSpPr>
        <p:sp>
          <p:nvSpPr>
            <p:cNvPr id="22572" name="AutoShape 83">
              <a:hlinkClick r:id="rId6" action="ppaction://hlinksldjump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050" y="29"/>
              <a:ext cx="115" cy="115"/>
            </a:xfrm>
            <a:prstGeom prst="actionButtonHome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2573" name="AutoShape 84">
              <a:hlinkClick r:id="" action="ppaction://hlinkshowjump?jump=previousslide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280" y="29"/>
              <a:ext cx="116" cy="115"/>
            </a:xfrm>
            <a:prstGeom prst="actionButtonBackPrevious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2574" name="AutoShape 85">
              <a:hlinkClick r:id="" action="ppaction://hlinkshowjump?jump=nextslide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396" y="29"/>
              <a:ext cx="115" cy="115"/>
            </a:xfrm>
            <a:prstGeom prst="actionButtonForwardNext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2575" name="AutoShape 86">
              <a:hlinkClick r:id="" action="ppaction://hlinkshowjump?jump=firstslide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165" y="29"/>
              <a:ext cx="115" cy="115"/>
            </a:xfrm>
            <a:prstGeom prst="actionButtonBeginning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2576" name="AutoShape 87">
              <a:hlinkClick r:id="" action="ppaction://hlinkshowjump?jump=lastslide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511" y="29"/>
              <a:ext cx="115" cy="115"/>
            </a:xfrm>
            <a:prstGeom prst="actionButtonEnd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2577" name="AutoShape 88">
              <a:hlinkClick r:id="" action="ppaction://hlinkshowjump?jump=endshow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626" y="29"/>
              <a:ext cx="115" cy="115"/>
            </a:xfrm>
            <a:prstGeom prst="actionButtonBlank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0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0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40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40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40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40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40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40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40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40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40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40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40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40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40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40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40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40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40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40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40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40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40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40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40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40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40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40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40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40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40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40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7" dur="500"/>
                                        <p:tgtEl>
                                          <p:spTgt spid="740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2" dur="500"/>
                                        <p:tgtEl>
                                          <p:spTgt spid="740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7" dur="500"/>
                                        <p:tgtEl>
                                          <p:spTgt spid="740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40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740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40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740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740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740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40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740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740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740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740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740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740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740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740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740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740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740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740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740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740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740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740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740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740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740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740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740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7404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7404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740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740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740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740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740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740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 nodeType="clickPar">
                      <p:stCondLst>
                        <p:cond delay="indefinite"/>
                      </p:stCondLst>
                      <p:childTnLst>
                        <p:par>
                          <p:cTn id="1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740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740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 nodeType="clickPar">
                      <p:stCondLst>
                        <p:cond delay="indefinite"/>
                      </p:stCondLst>
                      <p:childTnLst>
                        <p:par>
                          <p:cTn id="1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740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740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 nodeType="clickPar">
                      <p:stCondLst>
                        <p:cond delay="indefinite"/>
                      </p:stCondLst>
                      <p:childTnLst>
                        <p:par>
                          <p:cTn id="1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740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740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 nodeType="clickPar">
                      <p:stCondLst>
                        <p:cond delay="indefinite"/>
                      </p:stCondLst>
                      <p:childTnLst>
                        <p:par>
                          <p:cTn id="2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740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740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 nodeType="clickPar">
                      <p:stCondLst>
                        <p:cond delay="indefinite"/>
                      </p:stCondLst>
                      <p:childTnLst>
                        <p:par>
                          <p:cTn id="2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740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740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 nodeType="clickPar">
                      <p:stCondLst>
                        <p:cond delay="indefinite"/>
                      </p:stCondLst>
                      <p:childTnLst>
                        <p:par>
                          <p:cTn id="2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0" dur="500"/>
                                        <p:tgtEl>
                                          <p:spTgt spid="740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 nodeType="clickPar">
                      <p:stCondLst>
                        <p:cond delay="indefinite"/>
                      </p:stCondLst>
                      <p:childTnLst>
                        <p:par>
                          <p:cTn id="2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5" dur="500"/>
                                        <p:tgtEl>
                                          <p:spTgt spid="740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 nodeType="clickPar">
                      <p:stCondLst>
                        <p:cond delay="indefinite"/>
                      </p:stCondLst>
                      <p:childTnLst>
                        <p:par>
                          <p:cTn id="2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740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740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 nodeType="clickPar">
                      <p:stCondLst>
                        <p:cond delay="indefinite"/>
                      </p:stCondLst>
                      <p:childTnLst>
                        <p:par>
                          <p:cTn id="2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740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740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 nodeType="clickPar">
                      <p:stCondLst>
                        <p:cond delay="indefinite"/>
                      </p:stCondLst>
                      <p:childTnLst>
                        <p:par>
                          <p:cTn id="2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7403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7403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 nodeType="clickPar">
                      <p:stCondLst>
                        <p:cond delay="indefinite"/>
                      </p:stCondLst>
                      <p:childTnLst>
                        <p:par>
                          <p:cTn id="2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740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740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 nodeType="clickPar">
                      <p:stCondLst>
                        <p:cond delay="indefinite"/>
                      </p:stCondLst>
                      <p:childTnLst>
                        <p:par>
                          <p:cTn id="2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7403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7403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 nodeType="clickPar">
                      <p:stCondLst>
                        <p:cond delay="indefinite"/>
                      </p:stCondLst>
                      <p:childTnLst>
                        <p:par>
                          <p:cTn id="2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7403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7403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0358" grpId="0" animBg="1"/>
      <p:bldP spid="740360" grpId="0" animBg="1"/>
      <p:bldP spid="740371" grpId="0" animBg="1"/>
      <p:bldP spid="740372" grpId="0" animBg="1"/>
      <p:bldP spid="740373" grpId="0" animBg="1"/>
      <p:bldP spid="740374" grpId="0" animBg="1"/>
      <p:bldP spid="740375" grpId="0" animBg="1"/>
      <p:bldP spid="740376" grpId="0" animBg="1"/>
      <p:bldP spid="740377" grpId="0" animBg="1"/>
      <p:bldP spid="740378" grpId="0" animBg="1"/>
      <p:bldP spid="740379" grpId="0" animBg="1"/>
      <p:bldP spid="740398" grpId="0" autoUpdateAnimBg="0"/>
      <p:bldP spid="740399" grpId="0" autoUpdateAnimBg="0"/>
      <p:bldP spid="740412" grpId="0" autoUpdateAnimBg="0"/>
      <p:bldP spid="740414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402" name="AutoShape 2"/>
          <p:cNvSpPr>
            <a:spLocks noChangeArrowheads="1"/>
          </p:cNvSpPr>
          <p:nvPr/>
        </p:nvSpPr>
        <p:spPr bwMode="auto">
          <a:xfrm>
            <a:off x="1311275" y="4546600"/>
            <a:ext cx="1752600" cy="1752600"/>
          </a:xfrm>
          <a:prstGeom prst="diamond">
            <a:avLst/>
          </a:prstGeom>
          <a:solidFill>
            <a:schemeClr val="bg1"/>
          </a:solidFill>
          <a:ln w="2857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742403" name="Line 3"/>
          <p:cNvSpPr>
            <a:spLocks noChangeShapeType="1"/>
          </p:cNvSpPr>
          <p:nvPr/>
        </p:nvSpPr>
        <p:spPr bwMode="auto">
          <a:xfrm>
            <a:off x="92075" y="4241800"/>
            <a:ext cx="678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742404" name="Group 4"/>
          <p:cNvGrpSpPr>
            <a:grpSpLocks/>
          </p:cNvGrpSpPr>
          <p:nvPr/>
        </p:nvGrpSpPr>
        <p:grpSpPr bwMode="auto">
          <a:xfrm>
            <a:off x="4359275" y="1879600"/>
            <a:ext cx="1752600" cy="2362200"/>
            <a:chOff x="1056" y="1200"/>
            <a:chExt cx="1104" cy="1488"/>
          </a:xfrm>
        </p:grpSpPr>
        <p:sp>
          <p:nvSpPr>
            <p:cNvPr id="24699" name="Rectangle 5"/>
            <p:cNvSpPr>
              <a:spLocks noChangeArrowheads="1"/>
            </p:cNvSpPr>
            <p:nvPr/>
          </p:nvSpPr>
          <p:spPr bwMode="auto">
            <a:xfrm>
              <a:off x="1056" y="1200"/>
              <a:ext cx="1104" cy="14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4700" name="Line 6"/>
            <p:cNvSpPr>
              <a:spLocks noChangeShapeType="1"/>
            </p:cNvSpPr>
            <p:nvPr/>
          </p:nvSpPr>
          <p:spPr bwMode="auto">
            <a:xfrm flipV="1">
              <a:off x="1600" y="1200"/>
              <a:ext cx="0" cy="14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42407" name="AutoShape 7"/>
          <p:cNvSpPr>
            <a:spLocks noChangeArrowheads="1"/>
          </p:cNvSpPr>
          <p:nvPr/>
        </p:nvSpPr>
        <p:spPr bwMode="auto">
          <a:xfrm>
            <a:off x="4498975" y="2336800"/>
            <a:ext cx="1447800" cy="1447800"/>
          </a:xfrm>
          <a:prstGeom prst="diamond">
            <a:avLst/>
          </a:prstGeom>
          <a:solidFill>
            <a:schemeClr val="bg1"/>
          </a:solidFill>
          <a:ln w="28575">
            <a:solidFill>
              <a:srgbClr val="FF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742408" name="Line 8"/>
          <p:cNvSpPr>
            <a:spLocks noChangeShapeType="1"/>
          </p:cNvSpPr>
          <p:nvPr/>
        </p:nvSpPr>
        <p:spPr bwMode="auto">
          <a:xfrm>
            <a:off x="4054475" y="4241800"/>
            <a:ext cx="2057400" cy="2057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742409" name="Group 9"/>
          <p:cNvGrpSpPr>
            <a:grpSpLocks/>
          </p:cNvGrpSpPr>
          <p:nvPr/>
        </p:nvGrpSpPr>
        <p:grpSpPr bwMode="auto">
          <a:xfrm>
            <a:off x="2149475" y="4546600"/>
            <a:ext cx="4114800" cy="1752600"/>
            <a:chOff x="2064" y="2784"/>
            <a:chExt cx="2592" cy="1104"/>
          </a:xfrm>
        </p:grpSpPr>
        <p:sp>
          <p:nvSpPr>
            <p:cNvPr id="24696" name="Line 10"/>
            <p:cNvSpPr>
              <a:spLocks noChangeShapeType="1"/>
            </p:cNvSpPr>
            <p:nvPr/>
          </p:nvSpPr>
          <p:spPr bwMode="auto">
            <a:xfrm>
              <a:off x="2064" y="2784"/>
              <a:ext cx="1392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697" name="Line 11"/>
            <p:cNvSpPr>
              <a:spLocks noChangeShapeType="1"/>
            </p:cNvSpPr>
            <p:nvPr/>
          </p:nvSpPr>
          <p:spPr bwMode="auto">
            <a:xfrm>
              <a:off x="2064" y="3888"/>
              <a:ext cx="2592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698" name="Line 12"/>
            <p:cNvSpPr>
              <a:spLocks noChangeShapeType="1"/>
            </p:cNvSpPr>
            <p:nvPr/>
          </p:nvSpPr>
          <p:spPr bwMode="auto">
            <a:xfrm>
              <a:off x="2640" y="3336"/>
              <a:ext cx="1392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42413" name="Group 13"/>
          <p:cNvGrpSpPr>
            <a:grpSpLocks/>
          </p:cNvGrpSpPr>
          <p:nvPr/>
        </p:nvGrpSpPr>
        <p:grpSpPr bwMode="auto">
          <a:xfrm>
            <a:off x="4359275" y="3937000"/>
            <a:ext cx="1752600" cy="2362200"/>
            <a:chOff x="3456" y="2400"/>
            <a:chExt cx="1104" cy="1488"/>
          </a:xfrm>
        </p:grpSpPr>
        <p:sp>
          <p:nvSpPr>
            <p:cNvPr id="24693" name="Line 14"/>
            <p:cNvSpPr>
              <a:spLocks noChangeShapeType="1"/>
            </p:cNvSpPr>
            <p:nvPr/>
          </p:nvSpPr>
          <p:spPr bwMode="auto">
            <a:xfrm>
              <a:off x="3456" y="2496"/>
              <a:ext cx="0" cy="288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694" name="Line 15"/>
            <p:cNvSpPr>
              <a:spLocks noChangeShapeType="1"/>
            </p:cNvSpPr>
            <p:nvPr/>
          </p:nvSpPr>
          <p:spPr bwMode="auto">
            <a:xfrm>
              <a:off x="4560" y="2400"/>
              <a:ext cx="0" cy="1488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695" name="Line 16"/>
            <p:cNvSpPr>
              <a:spLocks noChangeShapeType="1"/>
            </p:cNvSpPr>
            <p:nvPr/>
          </p:nvSpPr>
          <p:spPr bwMode="auto">
            <a:xfrm>
              <a:off x="4000" y="2496"/>
              <a:ext cx="0" cy="864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42417" name="Line 17"/>
          <p:cNvSpPr>
            <a:spLocks noChangeShapeType="1"/>
          </p:cNvSpPr>
          <p:nvPr/>
        </p:nvSpPr>
        <p:spPr bwMode="auto">
          <a:xfrm flipH="1">
            <a:off x="701675" y="2336800"/>
            <a:ext cx="4495800" cy="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2418" name="Line 18"/>
          <p:cNvSpPr>
            <a:spLocks noChangeShapeType="1"/>
          </p:cNvSpPr>
          <p:nvPr/>
        </p:nvSpPr>
        <p:spPr bwMode="auto">
          <a:xfrm flipH="1">
            <a:off x="701675" y="3022600"/>
            <a:ext cx="3810000" cy="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2419" name="Line 19"/>
          <p:cNvSpPr>
            <a:spLocks noChangeShapeType="1"/>
          </p:cNvSpPr>
          <p:nvPr/>
        </p:nvSpPr>
        <p:spPr bwMode="auto">
          <a:xfrm flipH="1">
            <a:off x="701675" y="3784600"/>
            <a:ext cx="4495800" cy="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2420" name="Line 20"/>
          <p:cNvSpPr>
            <a:spLocks noChangeShapeType="1"/>
          </p:cNvSpPr>
          <p:nvPr/>
        </p:nvSpPr>
        <p:spPr bwMode="auto">
          <a:xfrm>
            <a:off x="4511675" y="2978150"/>
            <a:ext cx="0" cy="175260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2421" name="Line 21"/>
          <p:cNvSpPr>
            <a:spLocks noChangeShapeType="1"/>
          </p:cNvSpPr>
          <p:nvPr/>
        </p:nvSpPr>
        <p:spPr bwMode="auto">
          <a:xfrm flipH="1">
            <a:off x="625475" y="4699000"/>
            <a:ext cx="3886200" cy="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2422" name="Line 22"/>
          <p:cNvSpPr>
            <a:spLocks noChangeShapeType="1"/>
          </p:cNvSpPr>
          <p:nvPr/>
        </p:nvSpPr>
        <p:spPr bwMode="auto">
          <a:xfrm>
            <a:off x="5959475" y="3022600"/>
            <a:ext cx="0" cy="312420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2423" name="Line 23"/>
          <p:cNvSpPr>
            <a:spLocks noChangeShapeType="1"/>
          </p:cNvSpPr>
          <p:nvPr/>
        </p:nvSpPr>
        <p:spPr bwMode="auto">
          <a:xfrm flipH="1">
            <a:off x="701675" y="6146800"/>
            <a:ext cx="525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2424" name="Line 24"/>
          <p:cNvSpPr>
            <a:spLocks noChangeShapeType="1"/>
          </p:cNvSpPr>
          <p:nvPr/>
        </p:nvSpPr>
        <p:spPr bwMode="auto">
          <a:xfrm flipV="1">
            <a:off x="2339975" y="2946400"/>
            <a:ext cx="0" cy="175260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2425" name="Line 25"/>
          <p:cNvSpPr>
            <a:spLocks noChangeShapeType="1"/>
          </p:cNvSpPr>
          <p:nvPr/>
        </p:nvSpPr>
        <p:spPr bwMode="auto">
          <a:xfrm flipV="1">
            <a:off x="1997075" y="2984500"/>
            <a:ext cx="0" cy="175260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2426" name="Line 26"/>
          <p:cNvSpPr>
            <a:spLocks noChangeShapeType="1"/>
          </p:cNvSpPr>
          <p:nvPr/>
        </p:nvSpPr>
        <p:spPr bwMode="auto">
          <a:xfrm flipV="1">
            <a:off x="1311275" y="3022600"/>
            <a:ext cx="685800" cy="762000"/>
          </a:xfrm>
          <a:prstGeom prst="line">
            <a:avLst/>
          </a:prstGeom>
          <a:noFill/>
          <a:ln w="28575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2427" name="Line 27"/>
          <p:cNvSpPr>
            <a:spLocks noChangeShapeType="1"/>
          </p:cNvSpPr>
          <p:nvPr/>
        </p:nvSpPr>
        <p:spPr bwMode="auto">
          <a:xfrm>
            <a:off x="2301875" y="3022600"/>
            <a:ext cx="762000" cy="762000"/>
          </a:xfrm>
          <a:prstGeom prst="line">
            <a:avLst/>
          </a:prstGeom>
          <a:noFill/>
          <a:ln w="28575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2428" name="Line 28"/>
          <p:cNvSpPr>
            <a:spLocks noChangeShapeType="1"/>
          </p:cNvSpPr>
          <p:nvPr/>
        </p:nvSpPr>
        <p:spPr bwMode="auto">
          <a:xfrm>
            <a:off x="1311275" y="2336800"/>
            <a:ext cx="685800" cy="685800"/>
          </a:xfrm>
          <a:prstGeom prst="line">
            <a:avLst/>
          </a:prstGeom>
          <a:noFill/>
          <a:ln w="28575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2429" name="Line 29"/>
          <p:cNvSpPr>
            <a:spLocks noChangeShapeType="1"/>
          </p:cNvSpPr>
          <p:nvPr/>
        </p:nvSpPr>
        <p:spPr bwMode="auto">
          <a:xfrm flipV="1">
            <a:off x="2301875" y="2336800"/>
            <a:ext cx="762000" cy="685800"/>
          </a:xfrm>
          <a:prstGeom prst="line">
            <a:avLst/>
          </a:prstGeom>
          <a:noFill/>
          <a:ln w="28575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742430" name="Group 30"/>
          <p:cNvGrpSpPr>
            <a:grpSpLocks/>
          </p:cNvGrpSpPr>
          <p:nvPr/>
        </p:nvGrpSpPr>
        <p:grpSpPr bwMode="auto">
          <a:xfrm>
            <a:off x="688975" y="2336800"/>
            <a:ext cx="2908300" cy="1447800"/>
            <a:chOff x="1144" y="1392"/>
            <a:chExt cx="1832" cy="912"/>
          </a:xfrm>
        </p:grpSpPr>
        <p:sp>
          <p:nvSpPr>
            <p:cNvPr id="24685" name="Line 31"/>
            <p:cNvSpPr>
              <a:spLocks noChangeShapeType="1"/>
            </p:cNvSpPr>
            <p:nvPr/>
          </p:nvSpPr>
          <p:spPr bwMode="auto">
            <a:xfrm>
              <a:off x="1152" y="1392"/>
              <a:ext cx="0" cy="91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686" name="Line 32"/>
            <p:cNvSpPr>
              <a:spLocks noChangeShapeType="1"/>
            </p:cNvSpPr>
            <p:nvPr/>
          </p:nvSpPr>
          <p:spPr bwMode="auto">
            <a:xfrm>
              <a:off x="2976" y="1392"/>
              <a:ext cx="0" cy="91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687" name="Line 33"/>
            <p:cNvSpPr>
              <a:spLocks noChangeShapeType="1"/>
            </p:cNvSpPr>
            <p:nvPr/>
          </p:nvSpPr>
          <p:spPr bwMode="auto">
            <a:xfrm>
              <a:off x="1152" y="1392"/>
              <a:ext cx="38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688" name="Line 34"/>
            <p:cNvSpPr>
              <a:spLocks noChangeShapeType="1"/>
            </p:cNvSpPr>
            <p:nvPr/>
          </p:nvSpPr>
          <p:spPr bwMode="auto">
            <a:xfrm>
              <a:off x="2640" y="1392"/>
              <a:ext cx="336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689" name="Line 35"/>
            <p:cNvSpPr>
              <a:spLocks noChangeShapeType="1"/>
            </p:cNvSpPr>
            <p:nvPr/>
          </p:nvSpPr>
          <p:spPr bwMode="auto">
            <a:xfrm>
              <a:off x="1144" y="2304"/>
              <a:ext cx="38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690" name="Line 36"/>
            <p:cNvSpPr>
              <a:spLocks noChangeShapeType="1"/>
            </p:cNvSpPr>
            <p:nvPr/>
          </p:nvSpPr>
          <p:spPr bwMode="auto">
            <a:xfrm>
              <a:off x="2632" y="2304"/>
              <a:ext cx="336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691" name="Line 37"/>
            <p:cNvSpPr>
              <a:spLocks noChangeShapeType="1"/>
            </p:cNvSpPr>
            <p:nvPr/>
          </p:nvSpPr>
          <p:spPr bwMode="auto">
            <a:xfrm>
              <a:off x="1152" y="1824"/>
              <a:ext cx="816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692" name="Line 38"/>
            <p:cNvSpPr>
              <a:spLocks noChangeShapeType="1"/>
            </p:cNvSpPr>
            <p:nvPr/>
          </p:nvSpPr>
          <p:spPr bwMode="auto">
            <a:xfrm>
              <a:off x="2152" y="1824"/>
              <a:ext cx="816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42439" name="Group 39"/>
          <p:cNvGrpSpPr>
            <a:grpSpLocks/>
          </p:cNvGrpSpPr>
          <p:nvPr/>
        </p:nvGrpSpPr>
        <p:grpSpPr bwMode="auto">
          <a:xfrm>
            <a:off x="701675" y="4699000"/>
            <a:ext cx="2908300" cy="1447800"/>
            <a:chOff x="1152" y="2880"/>
            <a:chExt cx="1832" cy="912"/>
          </a:xfrm>
        </p:grpSpPr>
        <p:sp>
          <p:nvSpPr>
            <p:cNvPr id="24674" name="Line 40"/>
            <p:cNvSpPr>
              <a:spLocks noChangeShapeType="1"/>
            </p:cNvSpPr>
            <p:nvPr/>
          </p:nvSpPr>
          <p:spPr bwMode="auto">
            <a:xfrm flipH="1">
              <a:off x="1152" y="3344"/>
              <a:ext cx="38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675" name="Line 41"/>
            <p:cNvSpPr>
              <a:spLocks noChangeShapeType="1"/>
            </p:cNvSpPr>
            <p:nvPr/>
          </p:nvSpPr>
          <p:spPr bwMode="auto">
            <a:xfrm>
              <a:off x="1152" y="2880"/>
              <a:ext cx="0" cy="912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676" name="Line 42"/>
            <p:cNvSpPr>
              <a:spLocks noChangeShapeType="1"/>
            </p:cNvSpPr>
            <p:nvPr/>
          </p:nvSpPr>
          <p:spPr bwMode="auto">
            <a:xfrm>
              <a:off x="2976" y="2880"/>
              <a:ext cx="0" cy="912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677" name="Line 43"/>
            <p:cNvSpPr>
              <a:spLocks noChangeShapeType="1"/>
            </p:cNvSpPr>
            <p:nvPr/>
          </p:nvSpPr>
          <p:spPr bwMode="auto">
            <a:xfrm>
              <a:off x="1152" y="2880"/>
              <a:ext cx="816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678" name="Line 44"/>
            <p:cNvSpPr>
              <a:spLocks noChangeShapeType="1"/>
            </p:cNvSpPr>
            <p:nvPr/>
          </p:nvSpPr>
          <p:spPr bwMode="auto">
            <a:xfrm>
              <a:off x="2160" y="3792"/>
              <a:ext cx="816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679" name="Line 45"/>
            <p:cNvSpPr>
              <a:spLocks noChangeShapeType="1"/>
            </p:cNvSpPr>
            <p:nvPr/>
          </p:nvSpPr>
          <p:spPr bwMode="auto">
            <a:xfrm>
              <a:off x="1152" y="3792"/>
              <a:ext cx="816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680" name="Line 46"/>
            <p:cNvSpPr>
              <a:spLocks noChangeShapeType="1"/>
            </p:cNvSpPr>
            <p:nvPr/>
          </p:nvSpPr>
          <p:spPr bwMode="auto">
            <a:xfrm>
              <a:off x="2168" y="2880"/>
              <a:ext cx="816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681" name="Line 47"/>
            <p:cNvSpPr>
              <a:spLocks noChangeShapeType="1"/>
            </p:cNvSpPr>
            <p:nvPr/>
          </p:nvSpPr>
          <p:spPr bwMode="auto">
            <a:xfrm flipH="1">
              <a:off x="2616" y="3336"/>
              <a:ext cx="360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682" name="Line 48"/>
            <p:cNvSpPr>
              <a:spLocks noChangeShapeType="1"/>
            </p:cNvSpPr>
            <p:nvPr/>
          </p:nvSpPr>
          <p:spPr bwMode="auto">
            <a:xfrm>
              <a:off x="2016" y="2880"/>
              <a:ext cx="192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683" name="Line 49"/>
            <p:cNvSpPr>
              <a:spLocks noChangeShapeType="1"/>
            </p:cNvSpPr>
            <p:nvPr/>
          </p:nvSpPr>
          <p:spPr bwMode="auto">
            <a:xfrm>
              <a:off x="1536" y="3336"/>
              <a:ext cx="1104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684" name="Line 50"/>
            <p:cNvSpPr>
              <a:spLocks noChangeShapeType="1"/>
            </p:cNvSpPr>
            <p:nvPr/>
          </p:nvSpPr>
          <p:spPr bwMode="auto">
            <a:xfrm>
              <a:off x="1968" y="3792"/>
              <a:ext cx="288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42451" name="Line 51"/>
          <p:cNvSpPr>
            <a:spLocks noChangeShapeType="1"/>
          </p:cNvSpPr>
          <p:nvPr/>
        </p:nvSpPr>
        <p:spPr bwMode="auto">
          <a:xfrm>
            <a:off x="1311275" y="2336800"/>
            <a:ext cx="17526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2452" name="Line 52"/>
          <p:cNvSpPr>
            <a:spLocks noChangeShapeType="1"/>
          </p:cNvSpPr>
          <p:nvPr/>
        </p:nvSpPr>
        <p:spPr bwMode="auto">
          <a:xfrm>
            <a:off x="1311275" y="3784600"/>
            <a:ext cx="17526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2453" name="Text Box 53"/>
          <p:cNvSpPr txBox="1">
            <a:spLocks noChangeArrowheads="1"/>
          </p:cNvSpPr>
          <p:nvPr/>
        </p:nvSpPr>
        <p:spPr bwMode="auto">
          <a:xfrm>
            <a:off x="76200" y="3986213"/>
            <a:ext cx="330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X</a:t>
            </a:r>
          </a:p>
        </p:txBody>
      </p:sp>
      <p:sp>
        <p:nvSpPr>
          <p:cNvPr id="742454" name="Text Box 54"/>
          <p:cNvSpPr txBox="1">
            <a:spLocks noChangeArrowheads="1"/>
          </p:cNvSpPr>
          <p:nvPr/>
        </p:nvSpPr>
        <p:spPr bwMode="auto">
          <a:xfrm>
            <a:off x="6594475" y="4013200"/>
            <a:ext cx="330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Y</a:t>
            </a:r>
          </a:p>
        </p:txBody>
      </p:sp>
      <p:grpSp>
        <p:nvGrpSpPr>
          <p:cNvPr id="742455" name="Group 55"/>
          <p:cNvGrpSpPr>
            <a:grpSpLocks/>
          </p:cNvGrpSpPr>
          <p:nvPr/>
        </p:nvGrpSpPr>
        <p:grpSpPr bwMode="auto">
          <a:xfrm>
            <a:off x="3749675" y="4470400"/>
            <a:ext cx="2209800" cy="1676400"/>
            <a:chOff x="3072" y="2736"/>
            <a:chExt cx="1392" cy="1056"/>
          </a:xfrm>
        </p:grpSpPr>
        <p:sp>
          <p:nvSpPr>
            <p:cNvPr id="24670" name="Line 56"/>
            <p:cNvSpPr>
              <a:spLocks noChangeShapeType="1"/>
            </p:cNvSpPr>
            <p:nvPr/>
          </p:nvSpPr>
          <p:spPr bwMode="auto">
            <a:xfrm>
              <a:off x="3552" y="2736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671" name="Line 57"/>
            <p:cNvSpPr>
              <a:spLocks noChangeShapeType="1"/>
            </p:cNvSpPr>
            <p:nvPr/>
          </p:nvSpPr>
          <p:spPr bwMode="auto">
            <a:xfrm>
              <a:off x="4464" y="2748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672" name="Line 58"/>
            <p:cNvSpPr>
              <a:spLocks noChangeShapeType="1"/>
            </p:cNvSpPr>
            <p:nvPr/>
          </p:nvSpPr>
          <p:spPr bwMode="auto">
            <a:xfrm flipH="1">
              <a:off x="3072" y="2880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673" name="Line 59"/>
            <p:cNvSpPr>
              <a:spLocks noChangeShapeType="1"/>
            </p:cNvSpPr>
            <p:nvPr/>
          </p:nvSpPr>
          <p:spPr bwMode="auto">
            <a:xfrm flipH="1">
              <a:off x="3072" y="3792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42460" name="Line 60"/>
          <p:cNvSpPr>
            <a:spLocks noChangeShapeType="1"/>
          </p:cNvSpPr>
          <p:nvPr/>
        </p:nvSpPr>
        <p:spPr bwMode="auto">
          <a:xfrm flipV="1">
            <a:off x="2339975" y="43815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2461" name="Line 61"/>
          <p:cNvSpPr>
            <a:spLocks noChangeShapeType="1"/>
          </p:cNvSpPr>
          <p:nvPr/>
        </p:nvSpPr>
        <p:spPr bwMode="auto">
          <a:xfrm flipV="1">
            <a:off x="1997075" y="43942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742462" name="Group 62"/>
          <p:cNvGrpSpPr>
            <a:grpSpLocks/>
          </p:cNvGrpSpPr>
          <p:nvPr/>
        </p:nvGrpSpPr>
        <p:grpSpPr bwMode="auto">
          <a:xfrm>
            <a:off x="1298575" y="1879600"/>
            <a:ext cx="1765300" cy="2362200"/>
            <a:chOff x="1528" y="1104"/>
            <a:chExt cx="1112" cy="1488"/>
          </a:xfrm>
        </p:grpSpPr>
        <p:grpSp>
          <p:nvGrpSpPr>
            <p:cNvPr id="24660" name="Group 63"/>
            <p:cNvGrpSpPr>
              <a:grpSpLocks/>
            </p:cNvGrpSpPr>
            <p:nvPr/>
          </p:nvGrpSpPr>
          <p:grpSpPr bwMode="auto">
            <a:xfrm>
              <a:off x="1536" y="1104"/>
              <a:ext cx="1104" cy="1488"/>
              <a:chOff x="1536" y="1104"/>
              <a:chExt cx="1104" cy="1488"/>
            </a:xfrm>
          </p:grpSpPr>
          <p:sp>
            <p:nvSpPr>
              <p:cNvPr id="24663" name="Line 64"/>
              <p:cNvSpPr>
                <a:spLocks noChangeShapeType="1"/>
              </p:cNvSpPr>
              <p:nvPr/>
            </p:nvSpPr>
            <p:spPr bwMode="auto">
              <a:xfrm flipV="1">
                <a:off x="2080" y="1104"/>
                <a:ext cx="0" cy="1488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4664" name="Line 65"/>
              <p:cNvSpPr>
                <a:spLocks noChangeShapeType="1"/>
              </p:cNvSpPr>
              <p:nvPr/>
            </p:nvSpPr>
            <p:spPr bwMode="auto">
              <a:xfrm>
                <a:off x="1536" y="2304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4665" name="Line 66"/>
              <p:cNvSpPr>
                <a:spLocks noChangeShapeType="1"/>
              </p:cNvSpPr>
              <p:nvPr/>
            </p:nvSpPr>
            <p:spPr bwMode="auto">
              <a:xfrm>
                <a:off x="2640" y="2304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4666" name="Line 67"/>
              <p:cNvSpPr>
                <a:spLocks noChangeShapeType="1"/>
              </p:cNvSpPr>
              <p:nvPr/>
            </p:nvSpPr>
            <p:spPr bwMode="auto">
              <a:xfrm>
                <a:off x="1536" y="2592"/>
                <a:ext cx="1104" cy="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4667" name="Line 68"/>
              <p:cNvSpPr>
                <a:spLocks noChangeShapeType="1"/>
              </p:cNvSpPr>
              <p:nvPr/>
            </p:nvSpPr>
            <p:spPr bwMode="auto">
              <a:xfrm flipV="1">
                <a:off x="1536" y="1104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4668" name="Line 69"/>
              <p:cNvSpPr>
                <a:spLocks noChangeShapeType="1"/>
              </p:cNvSpPr>
              <p:nvPr/>
            </p:nvSpPr>
            <p:spPr bwMode="auto">
              <a:xfrm>
                <a:off x="1536" y="1104"/>
                <a:ext cx="1104" cy="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4669" name="Line 70"/>
              <p:cNvSpPr>
                <a:spLocks noChangeShapeType="1"/>
              </p:cNvSpPr>
              <p:nvPr/>
            </p:nvSpPr>
            <p:spPr bwMode="auto">
              <a:xfrm>
                <a:off x="2640" y="1104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24661" name="Line 71"/>
            <p:cNvSpPr>
              <a:spLocks noChangeShapeType="1"/>
            </p:cNvSpPr>
            <p:nvPr/>
          </p:nvSpPr>
          <p:spPr bwMode="auto">
            <a:xfrm>
              <a:off x="1528" y="1344"/>
              <a:ext cx="0" cy="96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662" name="Line 72"/>
            <p:cNvSpPr>
              <a:spLocks noChangeShapeType="1"/>
            </p:cNvSpPr>
            <p:nvPr/>
          </p:nvSpPr>
          <p:spPr bwMode="auto">
            <a:xfrm>
              <a:off x="2640" y="1392"/>
              <a:ext cx="0" cy="91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42473" name="Group 73"/>
          <p:cNvGrpSpPr>
            <a:grpSpLocks/>
          </p:cNvGrpSpPr>
          <p:nvPr/>
        </p:nvGrpSpPr>
        <p:grpSpPr bwMode="auto">
          <a:xfrm>
            <a:off x="4359275" y="2106613"/>
            <a:ext cx="1874838" cy="1893887"/>
            <a:chOff x="3456" y="1247"/>
            <a:chExt cx="1181" cy="1193"/>
          </a:xfrm>
        </p:grpSpPr>
        <p:sp>
          <p:nvSpPr>
            <p:cNvPr id="24656" name="Text Box 74"/>
            <p:cNvSpPr txBox="1">
              <a:spLocks noChangeArrowheads="1"/>
            </p:cNvSpPr>
            <p:nvPr/>
          </p:nvSpPr>
          <p:spPr bwMode="auto">
            <a:xfrm>
              <a:off x="3990" y="1247"/>
              <a:ext cx="23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a”</a:t>
              </a:r>
            </a:p>
          </p:txBody>
        </p:sp>
        <p:sp>
          <p:nvSpPr>
            <p:cNvPr id="24657" name="Text Box 75"/>
            <p:cNvSpPr txBox="1">
              <a:spLocks noChangeArrowheads="1"/>
            </p:cNvSpPr>
            <p:nvPr/>
          </p:nvSpPr>
          <p:spPr bwMode="auto">
            <a:xfrm>
              <a:off x="3456" y="1632"/>
              <a:ext cx="23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d”</a:t>
              </a:r>
            </a:p>
          </p:txBody>
        </p:sp>
        <p:sp>
          <p:nvSpPr>
            <p:cNvPr id="24658" name="Text Box 76"/>
            <p:cNvSpPr txBox="1">
              <a:spLocks noChangeArrowheads="1"/>
            </p:cNvSpPr>
            <p:nvPr/>
          </p:nvSpPr>
          <p:spPr bwMode="auto">
            <a:xfrm>
              <a:off x="4400" y="1672"/>
              <a:ext cx="23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b”</a:t>
              </a:r>
            </a:p>
          </p:txBody>
        </p:sp>
        <p:sp>
          <p:nvSpPr>
            <p:cNvPr id="24659" name="Text Box 77"/>
            <p:cNvSpPr txBox="1">
              <a:spLocks noChangeArrowheads="1"/>
            </p:cNvSpPr>
            <p:nvPr/>
          </p:nvSpPr>
          <p:spPr bwMode="auto">
            <a:xfrm>
              <a:off x="3970" y="2228"/>
              <a:ext cx="23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c”</a:t>
              </a:r>
            </a:p>
          </p:txBody>
        </p:sp>
      </p:grpSp>
      <p:grpSp>
        <p:nvGrpSpPr>
          <p:cNvPr id="742478" name="Group 78"/>
          <p:cNvGrpSpPr>
            <a:grpSpLocks/>
          </p:cNvGrpSpPr>
          <p:nvPr/>
        </p:nvGrpSpPr>
        <p:grpSpPr bwMode="auto">
          <a:xfrm>
            <a:off x="1082675" y="2032000"/>
            <a:ext cx="2362200" cy="1822450"/>
            <a:chOff x="1368" y="1200"/>
            <a:chExt cx="1488" cy="1148"/>
          </a:xfrm>
        </p:grpSpPr>
        <p:sp>
          <p:nvSpPr>
            <p:cNvPr id="24643" name="Text Box 79"/>
            <p:cNvSpPr txBox="1">
              <a:spLocks noChangeArrowheads="1"/>
            </p:cNvSpPr>
            <p:nvPr/>
          </p:nvSpPr>
          <p:spPr bwMode="auto">
            <a:xfrm>
              <a:off x="1368" y="1200"/>
              <a:ext cx="2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a’</a:t>
              </a:r>
            </a:p>
          </p:txBody>
        </p:sp>
        <p:sp>
          <p:nvSpPr>
            <p:cNvPr id="24644" name="Text Box 80"/>
            <p:cNvSpPr txBox="1">
              <a:spLocks noChangeArrowheads="1"/>
            </p:cNvSpPr>
            <p:nvPr/>
          </p:nvSpPr>
          <p:spPr bwMode="auto">
            <a:xfrm>
              <a:off x="1376" y="2136"/>
              <a:ext cx="2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c’</a:t>
              </a:r>
            </a:p>
          </p:txBody>
        </p:sp>
        <p:grpSp>
          <p:nvGrpSpPr>
            <p:cNvPr id="24645" name="Group 81"/>
            <p:cNvGrpSpPr>
              <a:grpSpLocks/>
            </p:cNvGrpSpPr>
            <p:nvPr/>
          </p:nvGrpSpPr>
          <p:grpSpPr bwMode="auto">
            <a:xfrm>
              <a:off x="1968" y="1200"/>
              <a:ext cx="888" cy="1124"/>
              <a:chOff x="1968" y="1200"/>
              <a:chExt cx="888" cy="1124"/>
            </a:xfrm>
          </p:grpSpPr>
          <p:sp>
            <p:nvSpPr>
              <p:cNvPr id="24650" name="Text Box 82"/>
              <p:cNvSpPr txBox="1">
                <a:spLocks noChangeArrowheads="1"/>
              </p:cNvSpPr>
              <p:nvPr/>
            </p:nvSpPr>
            <p:spPr bwMode="auto">
              <a:xfrm>
                <a:off x="2640" y="1200"/>
                <a:ext cx="216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>
                    <a:solidFill>
                      <a:srgbClr val="000000"/>
                    </a:solidFill>
                  </a:rPr>
                  <a:t>a’</a:t>
                </a:r>
              </a:p>
            </p:txBody>
          </p:sp>
          <p:grpSp>
            <p:nvGrpSpPr>
              <p:cNvPr id="24651" name="Group 83"/>
              <p:cNvGrpSpPr>
                <a:grpSpLocks/>
              </p:cNvGrpSpPr>
              <p:nvPr/>
            </p:nvGrpSpPr>
            <p:grpSpPr bwMode="auto">
              <a:xfrm>
                <a:off x="1968" y="1640"/>
                <a:ext cx="319" cy="372"/>
                <a:chOff x="1968" y="1640"/>
                <a:chExt cx="319" cy="372"/>
              </a:xfrm>
            </p:grpSpPr>
            <p:sp>
              <p:nvSpPr>
                <p:cNvPr id="24653" name="Line 84"/>
                <p:cNvSpPr>
                  <a:spLocks noChangeShapeType="1"/>
                </p:cNvSpPr>
                <p:nvPr/>
              </p:nvSpPr>
              <p:spPr bwMode="auto">
                <a:xfrm>
                  <a:off x="1968" y="1824"/>
                  <a:ext cx="240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4654" name="Text Box 85"/>
                <p:cNvSpPr txBox="1">
                  <a:spLocks noChangeArrowheads="1"/>
                </p:cNvSpPr>
                <p:nvPr/>
              </p:nvSpPr>
              <p:spPr bwMode="auto">
                <a:xfrm>
                  <a:off x="2048" y="1800"/>
                  <a:ext cx="223" cy="2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600">
                      <a:solidFill>
                        <a:srgbClr val="000000"/>
                      </a:solidFill>
                    </a:rPr>
                    <a:t>d’</a:t>
                  </a:r>
                </a:p>
              </p:txBody>
            </p:sp>
            <p:sp>
              <p:nvSpPr>
                <p:cNvPr id="24655" name="Text Box 86"/>
                <p:cNvSpPr txBox="1">
                  <a:spLocks noChangeArrowheads="1"/>
                </p:cNvSpPr>
                <p:nvPr/>
              </p:nvSpPr>
              <p:spPr bwMode="auto">
                <a:xfrm>
                  <a:off x="2064" y="1640"/>
                  <a:ext cx="223" cy="2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600">
                      <a:solidFill>
                        <a:srgbClr val="000000"/>
                      </a:solidFill>
                    </a:rPr>
                    <a:t>b’</a:t>
                  </a:r>
                </a:p>
              </p:txBody>
            </p:sp>
          </p:grpSp>
          <p:sp>
            <p:nvSpPr>
              <p:cNvPr id="24652" name="Text Box 87"/>
              <p:cNvSpPr txBox="1">
                <a:spLocks noChangeArrowheads="1"/>
              </p:cNvSpPr>
              <p:nvPr/>
            </p:nvSpPr>
            <p:spPr bwMode="auto">
              <a:xfrm>
                <a:off x="2640" y="2112"/>
                <a:ext cx="216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>
                    <a:solidFill>
                      <a:srgbClr val="000000"/>
                    </a:solidFill>
                  </a:rPr>
                  <a:t>c’</a:t>
                </a:r>
              </a:p>
            </p:txBody>
          </p:sp>
        </p:grpSp>
        <p:grpSp>
          <p:nvGrpSpPr>
            <p:cNvPr id="24646" name="Group 88"/>
            <p:cNvGrpSpPr>
              <a:grpSpLocks/>
            </p:cNvGrpSpPr>
            <p:nvPr/>
          </p:nvGrpSpPr>
          <p:grpSpPr bwMode="auto">
            <a:xfrm>
              <a:off x="1656" y="1632"/>
              <a:ext cx="319" cy="372"/>
              <a:chOff x="1968" y="1640"/>
              <a:chExt cx="319" cy="372"/>
            </a:xfrm>
          </p:grpSpPr>
          <p:sp>
            <p:nvSpPr>
              <p:cNvPr id="24647" name="Line 89"/>
              <p:cNvSpPr>
                <a:spLocks noChangeShapeType="1"/>
              </p:cNvSpPr>
              <p:nvPr/>
            </p:nvSpPr>
            <p:spPr bwMode="auto">
              <a:xfrm>
                <a:off x="1968" y="1824"/>
                <a:ext cx="24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4648" name="Text Box 90"/>
              <p:cNvSpPr txBox="1">
                <a:spLocks noChangeArrowheads="1"/>
              </p:cNvSpPr>
              <p:nvPr/>
            </p:nvSpPr>
            <p:spPr bwMode="auto">
              <a:xfrm>
                <a:off x="2048" y="1800"/>
                <a:ext cx="223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>
                    <a:solidFill>
                      <a:srgbClr val="000000"/>
                    </a:solidFill>
                  </a:rPr>
                  <a:t>d’</a:t>
                </a:r>
              </a:p>
            </p:txBody>
          </p:sp>
          <p:sp>
            <p:nvSpPr>
              <p:cNvPr id="24649" name="Text Box 91"/>
              <p:cNvSpPr txBox="1">
                <a:spLocks noChangeArrowheads="1"/>
              </p:cNvSpPr>
              <p:nvPr/>
            </p:nvSpPr>
            <p:spPr bwMode="auto">
              <a:xfrm>
                <a:off x="2064" y="1640"/>
                <a:ext cx="223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>
                    <a:solidFill>
                      <a:srgbClr val="000000"/>
                    </a:solidFill>
                  </a:rPr>
                  <a:t>b’</a:t>
                </a:r>
              </a:p>
            </p:txBody>
          </p:sp>
        </p:grpSp>
      </p:grpSp>
      <p:grpSp>
        <p:nvGrpSpPr>
          <p:cNvPr id="742492" name="Group 92"/>
          <p:cNvGrpSpPr>
            <a:grpSpLocks/>
          </p:cNvGrpSpPr>
          <p:nvPr/>
        </p:nvGrpSpPr>
        <p:grpSpPr bwMode="auto">
          <a:xfrm>
            <a:off x="2263775" y="2279650"/>
            <a:ext cx="838200" cy="1543050"/>
            <a:chOff x="2136" y="1356"/>
            <a:chExt cx="528" cy="972"/>
          </a:xfrm>
        </p:grpSpPr>
        <p:sp>
          <p:nvSpPr>
            <p:cNvPr id="24640" name="Oval 93"/>
            <p:cNvSpPr>
              <a:spLocks noChangeArrowheads="1"/>
            </p:cNvSpPr>
            <p:nvPr/>
          </p:nvSpPr>
          <p:spPr bwMode="auto">
            <a:xfrm>
              <a:off x="2610" y="135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4641" name="Oval 94"/>
            <p:cNvSpPr>
              <a:spLocks noChangeArrowheads="1"/>
            </p:cNvSpPr>
            <p:nvPr/>
          </p:nvSpPr>
          <p:spPr bwMode="auto">
            <a:xfrm>
              <a:off x="2616" y="228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4642" name="Oval 95"/>
            <p:cNvSpPr>
              <a:spLocks noChangeArrowheads="1"/>
            </p:cNvSpPr>
            <p:nvPr/>
          </p:nvSpPr>
          <p:spPr bwMode="auto">
            <a:xfrm>
              <a:off x="2136" y="180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</p:grpSp>
      <p:grpSp>
        <p:nvGrpSpPr>
          <p:cNvPr id="742496" name="Group 96"/>
          <p:cNvGrpSpPr>
            <a:grpSpLocks/>
          </p:cNvGrpSpPr>
          <p:nvPr/>
        </p:nvGrpSpPr>
        <p:grpSpPr bwMode="auto">
          <a:xfrm>
            <a:off x="1263650" y="2298700"/>
            <a:ext cx="762000" cy="1524000"/>
            <a:chOff x="1506" y="1368"/>
            <a:chExt cx="480" cy="960"/>
          </a:xfrm>
        </p:grpSpPr>
        <p:sp>
          <p:nvSpPr>
            <p:cNvPr id="24637" name="Oval 97"/>
            <p:cNvSpPr>
              <a:spLocks noChangeArrowheads="1"/>
            </p:cNvSpPr>
            <p:nvPr/>
          </p:nvSpPr>
          <p:spPr bwMode="auto">
            <a:xfrm>
              <a:off x="1938" y="179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4638" name="Oval 98"/>
            <p:cNvSpPr>
              <a:spLocks noChangeArrowheads="1"/>
            </p:cNvSpPr>
            <p:nvPr/>
          </p:nvSpPr>
          <p:spPr bwMode="auto">
            <a:xfrm>
              <a:off x="1506" y="136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4639" name="Oval 99"/>
            <p:cNvSpPr>
              <a:spLocks noChangeArrowheads="1"/>
            </p:cNvSpPr>
            <p:nvPr/>
          </p:nvSpPr>
          <p:spPr bwMode="auto">
            <a:xfrm>
              <a:off x="1506" y="228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</p:grpSp>
      <p:grpSp>
        <p:nvGrpSpPr>
          <p:cNvPr id="742500" name="Group 100"/>
          <p:cNvGrpSpPr>
            <a:grpSpLocks/>
          </p:cNvGrpSpPr>
          <p:nvPr/>
        </p:nvGrpSpPr>
        <p:grpSpPr bwMode="auto">
          <a:xfrm>
            <a:off x="1082675" y="4305300"/>
            <a:ext cx="2178050" cy="2171700"/>
            <a:chOff x="1392" y="2632"/>
            <a:chExt cx="1372" cy="1368"/>
          </a:xfrm>
        </p:grpSpPr>
        <p:sp>
          <p:nvSpPr>
            <p:cNvPr id="24633" name="Text Box 101"/>
            <p:cNvSpPr txBox="1">
              <a:spLocks noChangeArrowheads="1"/>
            </p:cNvSpPr>
            <p:nvPr/>
          </p:nvSpPr>
          <p:spPr bwMode="auto">
            <a:xfrm>
              <a:off x="1392" y="3184"/>
              <a:ext cx="17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4634" name="Text Box 102"/>
            <p:cNvSpPr txBox="1">
              <a:spLocks noChangeArrowheads="1"/>
            </p:cNvSpPr>
            <p:nvPr/>
          </p:nvSpPr>
          <p:spPr bwMode="auto">
            <a:xfrm>
              <a:off x="1872" y="3808"/>
              <a:ext cx="17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4635" name="Text Box 103"/>
            <p:cNvSpPr txBox="1">
              <a:spLocks noChangeArrowheads="1"/>
            </p:cNvSpPr>
            <p:nvPr/>
          </p:nvSpPr>
          <p:spPr bwMode="auto">
            <a:xfrm>
              <a:off x="2592" y="3166"/>
              <a:ext cx="17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24636" name="Text Box 104"/>
            <p:cNvSpPr txBox="1">
              <a:spLocks noChangeArrowheads="1"/>
            </p:cNvSpPr>
            <p:nvPr/>
          </p:nvSpPr>
          <p:spPr bwMode="auto">
            <a:xfrm>
              <a:off x="1968" y="2632"/>
              <a:ext cx="17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4</a:t>
              </a:r>
            </a:p>
          </p:txBody>
        </p:sp>
      </p:grpSp>
      <p:grpSp>
        <p:nvGrpSpPr>
          <p:cNvPr id="742505" name="Group 105"/>
          <p:cNvGrpSpPr>
            <a:grpSpLocks/>
          </p:cNvGrpSpPr>
          <p:nvPr/>
        </p:nvGrpSpPr>
        <p:grpSpPr bwMode="auto">
          <a:xfrm>
            <a:off x="1158875" y="1574800"/>
            <a:ext cx="2084388" cy="330200"/>
            <a:chOff x="1440" y="912"/>
            <a:chExt cx="1313" cy="208"/>
          </a:xfrm>
        </p:grpSpPr>
        <p:sp>
          <p:nvSpPr>
            <p:cNvPr id="24629" name="Text Box 106"/>
            <p:cNvSpPr txBox="1">
              <a:spLocks noChangeArrowheads="1"/>
            </p:cNvSpPr>
            <p:nvPr/>
          </p:nvSpPr>
          <p:spPr bwMode="auto">
            <a:xfrm>
              <a:off x="1440" y="928"/>
              <a:ext cx="20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1’</a:t>
              </a:r>
            </a:p>
          </p:txBody>
        </p:sp>
        <p:sp>
          <p:nvSpPr>
            <p:cNvPr id="24630" name="Text Box 107"/>
            <p:cNvSpPr txBox="1">
              <a:spLocks noChangeArrowheads="1"/>
            </p:cNvSpPr>
            <p:nvPr/>
          </p:nvSpPr>
          <p:spPr bwMode="auto">
            <a:xfrm>
              <a:off x="1968" y="912"/>
              <a:ext cx="20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2’</a:t>
              </a:r>
            </a:p>
          </p:txBody>
        </p:sp>
        <p:sp>
          <p:nvSpPr>
            <p:cNvPr id="24631" name="Text Box 108"/>
            <p:cNvSpPr txBox="1">
              <a:spLocks noChangeArrowheads="1"/>
            </p:cNvSpPr>
            <p:nvPr/>
          </p:nvSpPr>
          <p:spPr bwMode="auto">
            <a:xfrm>
              <a:off x="2064" y="912"/>
              <a:ext cx="20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4’</a:t>
              </a:r>
            </a:p>
          </p:txBody>
        </p:sp>
        <p:sp>
          <p:nvSpPr>
            <p:cNvPr id="24632" name="Text Box 109"/>
            <p:cNvSpPr txBox="1">
              <a:spLocks noChangeArrowheads="1"/>
            </p:cNvSpPr>
            <p:nvPr/>
          </p:nvSpPr>
          <p:spPr bwMode="auto">
            <a:xfrm>
              <a:off x="2544" y="912"/>
              <a:ext cx="20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3’</a:t>
              </a:r>
            </a:p>
          </p:txBody>
        </p:sp>
      </p:grpSp>
      <p:grpSp>
        <p:nvGrpSpPr>
          <p:cNvPr id="742510" name="Group 110"/>
          <p:cNvGrpSpPr>
            <a:grpSpLocks/>
          </p:cNvGrpSpPr>
          <p:nvPr/>
        </p:nvGrpSpPr>
        <p:grpSpPr bwMode="auto">
          <a:xfrm>
            <a:off x="4217988" y="1622425"/>
            <a:ext cx="2105025" cy="330200"/>
            <a:chOff x="1440" y="912"/>
            <a:chExt cx="1326" cy="208"/>
          </a:xfrm>
        </p:grpSpPr>
        <p:sp>
          <p:nvSpPr>
            <p:cNvPr id="24625" name="Text Box 111"/>
            <p:cNvSpPr txBox="1">
              <a:spLocks noChangeArrowheads="1"/>
            </p:cNvSpPr>
            <p:nvPr/>
          </p:nvSpPr>
          <p:spPr bwMode="auto">
            <a:xfrm>
              <a:off x="1440" y="928"/>
              <a:ext cx="22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4”</a:t>
              </a:r>
            </a:p>
          </p:txBody>
        </p:sp>
        <p:sp>
          <p:nvSpPr>
            <p:cNvPr id="24626" name="Text Box 112"/>
            <p:cNvSpPr txBox="1">
              <a:spLocks noChangeArrowheads="1"/>
            </p:cNvSpPr>
            <p:nvPr/>
          </p:nvSpPr>
          <p:spPr bwMode="auto">
            <a:xfrm>
              <a:off x="1968" y="912"/>
              <a:ext cx="22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1”</a:t>
              </a:r>
            </a:p>
          </p:txBody>
        </p:sp>
        <p:sp>
          <p:nvSpPr>
            <p:cNvPr id="24627" name="Text Box 113"/>
            <p:cNvSpPr txBox="1">
              <a:spLocks noChangeArrowheads="1"/>
            </p:cNvSpPr>
            <p:nvPr/>
          </p:nvSpPr>
          <p:spPr bwMode="auto">
            <a:xfrm>
              <a:off x="2064" y="912"/>
              <a:ext cx="22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3”</a:t>
              </a:r>
            </a:p>
          </p:txBody>
        </p:sp>
        <p:sp>
          <p:nvSpPr>
            <p:cNvPr id="24628" name="Text Box 114"/>
            <p:cNvSpPr txBox="1">
              <a:spLocks noChangeArrowheads="1"/>
            </p:cNvSpPr>
            <p:nvPr/>
          </p:nvSpPr>
          <p:spPr bwMode="auto">
            <a:xfrm>
              <a:off x="2544" y="912"/>
              <a:ext cx="22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2”</a:t>
              </a:r>
            </a:p>
          </p:txBody>
        </p:sp>
      </p:grpSp>
      <p:sp>
        <p:nvSpPr>
          <p:cNvPr id="742515" name="Text Box 115"/>
          <p:cNvSpPr txBox="1">
            <a:spLocks noChangeArrowheads="1"/>
          </p:cNvSpPr>
          <p:nvPr/>
        </p:nvSpPr>
        <p:spPr bwMode="auto">
          <a:xfrm>
            <a:off x="6391275" y="76200"/>
            <a:ext cx="2600325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</a:rPr>
              <a:t>CASE 4</a:t>
            </a:r>
            <a:r>
              <a:rPr lang="en-US" altLang="en-US" sz="1600">
                <a:solidFill>
                  <a:srgbClr val="000000"/>
                </a:solidFill>
              </a:rPr>
              <a:t>.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 SQ.PRISM STANDING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&amp;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SQ.PRISM  PENETRATING</a:t>
            </a:r>
          </a:p>
        </p:txBody>
      </p:sp>
      <p:graphicFrame>
        <p:nvGraphicFramePr>
          <p:cNvPr id="742516" name="Object 116"/>
          <p:cNvGraphicFramePr>
            <a:graphicFrameLocks noChangeAspect="1"/>
          </p:cNvGraphicFramePr>
          <p:nvPr/>
        </p:nvGraphicFramePr>
        <p:xfrm>
          <a:off x="6629400" y="1228725"/>
          <a:ext cx="2286000" cy="212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15" name="Bitmap Image" r:id="rId4" imgW="3629532" imgH="3371429" progId="Paint.Picture">
                  <p:embed/>
                </p:oleObj>
              </mc:Choice>
              <mc:Fallback>
                <p:oleObj name="Bitmap Image" r:id="rId4" imgW="3629532" imgH="3371429" progId="Paint.Picture">
                  <p:embed/>
                  <p:pic>
                    <p:nvPicPr>
                      <p:cNvPr id="0" name="Object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1228725"/>
                        <a:ext cx="2286000" cy="212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2517" name="Text Box 117"/>
          <p:cNvSpPr txBox="1">
            <a:spLocks noChangeArrowheads="1"/>
          </p:cNvSpPr>
          <p:nvPr/>
        </p:nvSpPr>
        <p:spPr bwMode="auto">
          <a:xfrm>
            <a:off x="50800" y="17463"/>
            <a:ext cx="6578600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srgbClr val="FF0066"/>
                </a:solidFill>
              </a:rPr>
              <a:t>Problem:</a:t>
            </a:r>
            <a:r>
              <a:rPr lang="en-US" altLang="en-US" sz="1600">
                <a:solidFill>
                  <a:srgbClr val="000000"/>
                </a:solidFill>
              </a:rPr>
              <a:t> A sq. prism 30 mm base sides and 70mm axis is completely penetrated by another square prism of 25 mm sides and 70 mm axis, horizontally. Both axes intersects &amp; bisect each other. All faces of prisms are equally inclined to Vp. Draw projections showing curves of intersections.</a:t>
            </a:r>
          </a:p>
        </p:txBody>
      </p:sp>
      <p:grpSp>
        <p:nvGrpSpPr>
          <p:cNvPr id="24618" name="Group 125"/>
          <p:cNvGrpSpPr>
            <a:grpSpLocks/>
          </p:cNvGrpSpPr>
          <p:nvPr/>
        </p:nvGrpSpPr>
        <p:grpSpPr bwMode="auto">
          <a:xfrm>
            <a:off x="8016875" y="46038"/>
            <a:ext cx="1096963" cy="182562"/>
            <a:chOff x="5050" y="29"/>
            <a:chExt cx="691" cy="115"/>
          </a:xfrm>
        </p:grpSpPr>
        <p:sp>
          <p:nvSpPr>
            <p:cNvPr id="24619" name="AutoShape 126">
              <a:hlinkClick r:id="rId6" action="ppaction://hlinksldjump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050" y="29"/>
              <a:ext cx="115" cy="115"/>
            </a:xfrm>
            <a:prstGeom prst="actionButtonHome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4620" name="AutoShape 127">
              <a:hlinkClick r:id="" action="ppaction://hlinkshowjump?jump=previousslide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280" y="29"/>
              <a:ext cx="116" cy="115"/>
            </a:xfrm>
            <a:prstGeom prst="actionButtonBackPrevious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4621" name="AutoShape 128">
              <a:hlinkClick r:id="" action="ppaction://hlinkshowjump?jump=nextslide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396" y="29"/>
              <a:ext cx="115" cy="115"/>
            </a:xfrm>
            <a:prstGeom prst="actionButtonForwardNext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4622" name="AutoShape 129">
              <a:hlinkClick r:id="" action="ppaction://hlinkshowjump?jump=firstslide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165" y="29"/>
              <a:ext cx="115" cy="115"/>
            </a:xfrm>
            <a:prstGeom prst="actionButtonBeginning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4623" name="AutoShape 130">
              <a:hlinkClick r:id="" action="ppaction://hlinkshowjump?jump=lastslide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511" y="29"/>
              <a:ext cx="115" cy="115"/>
            </a:xfrm>
            <a:prstGeom prst="actionButtonEnd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4624" name="AutoShape 131">
              <a:hlinkClick r:id="" action="ppaction://hlinkshowjump?jump=endshow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626" y="29"/>
              <a:ext cx="115" cy="115"/>
            </a:xfrm>
            <a:prstGeom prst="actionButtonBlank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2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2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42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42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42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42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42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42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42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42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42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42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42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42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425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425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42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42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424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424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42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42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9" dur="500"/>
                                        <p:tgtEl>
                                          <p:spTgt spid="742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42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42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42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42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42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42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42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42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42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42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42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742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425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7425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424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7424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742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742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742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742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742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742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742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742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742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742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742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742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7424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7424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742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742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742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742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742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742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7424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7424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742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742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742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742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742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742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742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742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742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742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742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742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 nodeType="clickPar">
                      <p:stCondLst>
                        <p:cond delay="indefinite"/>
                      </p:stCondLst>
                      <p:childTnLst>
                        <p:par>
                          <p:cTn id="1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2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742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742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742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742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 nodeType="clickPar">
                      <p:stCondLst>
                        <p:cond delay="indefinite"/>
                      </p:stCondLst>
                      <p:childTnLst>
                        <p:par>
                          <p:cTn id="1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0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742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742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7424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7424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 nodeType="clickPar">
                      <p:stCondLst>
                        <p:cond delay="indefinite"/>
                      </p:stCondLst>
                      <p:childTnLst>
                        <p:par>
                          <p:cTn id="1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2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 nodeType="clickPar">
                      <p:stCondLst>
                        <p:cond delay="indefinite"/>
                      </p:stCondLst>
                      <p:childTnLst>
                        <p:par>
                          <p:cTn id="2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2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742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742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7424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7424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 nodeType="clickPar">
                      <p:stCondLst>
                        <p:cond delay="indefinite"/>
                      </p:stCondLst>
                      <p:childTnLst>
                        <p:par>
                          <p:cTn id="2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2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 nodeType="clickPar">
                      <p:stCondLst>
                        <p:cond delay="indefinite"/>
                      </p:stCondLst>
                      <p:childTnLst>
                        <p:par>
                          <p:cTn id="2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7424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7424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 nodeType="clickPar">
                      <p:stCondLst>
                        <p:cond delay="indefinite"/>
                      </p:stCondLst>
                      <p:childTnLst>
                        <p:par>
                          <p:cTn id="2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7424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7424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 nodeType="clickPar">
                      <p:stCondLst>
                        <p:cond delay="indefinite"/>
                      </p:stCondLst>
                      <p:childTnLst>
                        <p:par>
                          <p:cTn id="2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7424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7424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 nodeType="clickPar">
                      <p:stCondLst>
                        <p:cond delay="indefinite"/>
                      </p:stCondLst>
                      <p:childTnLst>
                        <p:par>
                          <p:cTn id="2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4" dur="500"/>
                                        <p:tgtEl>
                                          <p:spTgt spid="742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 nodeType="clickPar">
                      <p:stCondLst>
                        <p:cond delay="indefinite"/>
                      </p:stCondLst>
                      <p:childTnLst>
                        <p:par>
                          <p:cTn id="2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9" dur="500"/>
                                        <p:tgtEl>
                                          <p:spTgt spid="742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 nodeType="clickPar">
                      <p:stCondLst>
                        <p:cond delay="indefinite"/>
                      </p:stCondLst>
                      <p:childTnLst>
                        <p:par>
                          <p:cTn id="2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2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4" dur="500"/>
                                        <p:tgtEl>
                                          <p:spTgt spid="742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 nodeType="clickPar">
                      <p:stCondLst>
                        <p:cond delay="indefinite"/>
                      </p:stCondLst>
                      <p:childTnLst>
                        <p:par>
                          <p:cTn id="2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9" dur="500"/>
                                        <p:tgtEl>
                                          <p:spTgt spid="742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 nodeType="clickPar">
                      <p:stCondLst>
                        <p:cond delay="indefinite"/>
                      </p:stCondLst>
                      <p:childTnLst>
                        <p:par>
                          <p:cTn id="2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2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 nodeType="clickPar">
                      <p:stCondLst>
                        <p:cond delay="indefinite"/>
                      </p:stCondLst>
                      <p:childTnLst>
                        <p:par>
                          <p:cTn id="2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2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2402" grpId="0" animBg="1"/>
      <p:bldP spid="742407" grpId="0" animBg="1"/>
      <p:bldP spid="742453" grpId="0" autoUpdateAnimBg="0"/>
      <p:bldP spid="742454" grpId="0" autoUpdateAnimBg="0"/>
      <p:bldP spid="742515" grpId="0" autoUpdateAnimBg="0"/>
      <p:bldP spid="742517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450" name="Oval 2"/>
          <p:cNvSpPr>
            <a:spLocks noChangeArrowheads="1"/>
          </p:cNvSpPr>
          <p:nvPr/>
        </p:nvSpPr>
        <p:spPr bwMode="auto">
          <a:xfrm>
            <a:off x="2560638" y="4625975"/>
            <a:ext cx="1552575" cy="1549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grpSp>
        <p:nvGrpSpPr>
          <p:cNvPr id="744451" name="Group 3"/>
          <p:cNvGrpSpPr>
            <a:grpSpLocks/>
          </p:cNvGrpSpPr>
          <p:nvPr/>
        </p:nvGrpSpPr>
        <p:grpSpPr bwMode="auto">
          <a:xfrm>
            <a:off x="5424488" y="1887538"/>
            <a:ext cx="1552575" cy="2506662"/>
            <a:chOff x="3305" y="805"/>
            <a:chExt cx="1229" cy="1984"/>
          </a:xfrm>
        </p:grpSpPr>
        <p:sp>
          <p:nvSpPr>
            <p:cNvPr id="26760" name="Rectangle 4"/>
            <p:cNvSpPr>
              <a:spLocks noChangeArrowheads="1"/>
            </p:cNvSpPr>
            <p:nvPr/>
          </p:nvSpPr>
          <p:spPr bwMode="auto">
            <a:xfrm>
              <a:off x="3305" y="947"/>
              <a:ext cx="1229" cy="17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6761" name="Line 5"/>
            <p:cNvSpPr>
              <a:spLocks noChangeShapeType="1"/>
            </p:cNvSpPr>
            <p:nvPr/>
          </p:nvSpPr>
          <p:spPr bwMode="auto">
            <a:xfrm flipV="1">
              <a:off x="3927" y="805"/>
              <a:ext cx="0" cy="19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44454" name="Group 6"/>
          <p:cNvGrpSpPr>
            <a:grpSpLocks/>
          </p:cNvGrpSpPr>
          <p:nvPr/>
        </p:nvGrpSpPr>
        <p:grpSpPr bwMode="auto">
          <a:xfrm>
            <a:off x="1552575" y="3979863"/>
            <a:ext cx="5884863" cy="371475"/>
            <a:chOff x="240" y="2135"/>
            <a:chExt cx="4659" cy="294"/>
          </a:xfrm>
        </p:grpSpPr>
        <p:sp>
          <p:nvSpPr>
            <p:cNvPr id="26757" name="Line 7"/>
            <p:cNvSpPr>
              <a:spLocks noChangeShapeType="1"/>
            </p:cNvSpPr>
            <p:nvPr/>
          </p:nvSpPr>
          <p:spPr bwMode="auto">
            <a:xfrm>
              <a:off x="384" y="2321"/>
              <a:ext cx="43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758" name="Text Box 8"/>
            <p:cNvSpPr txBox="1">
              <a:spLocks noChangeArrowheads="1"/>
            </p:cNvSpPr>
            <p:nvPr/>
          </p:nvSpPr>
          <p:spPr bwMode="auto">
            <a:xfrm>
              <a:off x="240" y="2135"/>
              <a:ext cx="261" cy="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X</a:t>
              </a:r>
            </a:p>
          </p:txBody>
        </p:sp>
        <p:sp>
          <p:nvSpPr>
            <p:cNvPr id="26759" name="Text Box 9"/>
            <p:cNvSpPr txBox="1">
              <a:spLocks noChangeArrowheads="1"/>
            </p:cNvSpPr>
            <p:nvPr/>
          </p:nvSpPr>
          <p:spPr bwMode="auto">
            <a:xfrm>
              <a:off x="4637" y="2163"/>
              <a:ext cx="262" cy="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Y</a:t>
              </a:r>
            </a:p>
          </p:txBody>
        </p:sp>
      </p:grpSp>
      <p:sp>
        <p:nvSpPr>
          <p:cNvPr id="744458" name="Line 10"/>
          <p:cNvSpPr>
            <a:spLocks noChangeShapeType="1"/>
          </p:cNvSpPr>
          <p:nvPr/>
        </p:nvSpPr>
        <p:spPr bwMode="auto">
          <a:xfrm>
            <a:off x="5008563" y="4205288"/>
            <a:ext cx="2363787" cy="2365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744459" name="Group 11"/>
          <p:cNvGrpSpPr>
            <a:grpSpLocks/>
          </p:cNvGrpSpPr>
          <p:nvPr/>
        </p:nvGrpSpPr>
        <p:grpSpPr bwMode="auto">
          <a:xfrm>
            <a:off x="5413375" y="3940175"/>
            <a:ext cx="1555750" cy="2244725"/>
            <a:chOff x="3296" y="2448"/>
            <a:chExt cx="1232" cy="1776"/>
          </a:xfrm>
        </p:grpSpPr>
        <p:sp>
          <p:nvSpPr>
            <p:cNvPr id="26754" name="Line 12"/>
            <p:cNvSpPr>
              <a:spLocks noChangeShapeType="1"/>
            </p:cNvSpPr>
            <p:nvPr/>
          </p:nvSpPr>
          <p:spPr bwMode="auto">
            <a:xfrm>
              <a:off x="3296" y="2448"/>
              <a:ext cx="0" cy="576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755" name="Line 13"/>
            <p:cNvSpPr>
              <a:spLocks noChangeShapeType="1"/>
            </p:cNvSpPr>
            <p:nvPr/>
          </p:nvSpPr>
          <p:spPr bwMode="auto">
            <a:xfrm>
              <a:off x="4528" y="2496"/>
              <a:ext cx="0" cy="1728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756" name="Line 14"/>
            <p:cNvSpPr>
              <a:spLocks noChangeShapeType="1"/>
            </p:cNvSpPr>
            <p:nvPr/>
          </p:nvSpPr>
          <p:spPr bwMode="auto">
            <a:xfrm>
              <a:off x="3924" y="2784"/>
              <a:ext cx="0" cy="816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44463" name="Group 15"/>
          <p:cNvGrpSpPr>
            <a:grpSpLocks/>
          </p:cNvGrpSpPr>
          <p:nvPr/>
        </p:nvGrpSpPr>
        <p:grpSpPr bwMode="auto">
          <a:xfrm>
            <a:off x="2765425" y="4618038"/>
            <a:ext cx="4203700" cy="1535112"/>
            <a:chOff x="1200" y="2984"/>
            <a:chExt cx="3328" cy="1216"/>
          </a:xfrm>
        </p:grpSpPr>
        <p:sp>
          <p:nvSpPr>
            <p:cNvPr id="26751" name="Line 16"/>
            <p:cNvSpPr>
              <a:spLocks noChangeShapeType="1"/>
            </p:cNvSpPr>
            <p:nvPr/>
          </p:nvSpPr>
          <p:spPr bwMode="auto">
            <a:xfrm flipH="1">
              <a:off x="1200" y="2984"/>
              <a:ext cx="2112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752" name="Line 17"/>
            <p:cNvSpPr>
              <a:spLocks noChangeShapeType="1"/>
            </p:cNvSpPr>
            <p:nvPr/>
          </p:nvSpPr>
          <p:spPr bwMode="auto">
            <a:xfrm flipH="1">
              <a:off x="1264" y="4200"/>
              <a:ext cx="3264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753" name="Line 18"/>
            <p:cNvSpPr>
              <a:spLocks noChangeShapeType="1"/>
            </p:cNvSpPr>
            <p:nvPr/>
          </p:nvSpPr>
          <p:spPr bwMode="auto">
            <a:xfrm flipH="1">
              <a:off x="2592" y="3600"/>
              <a:ext cx="1344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44467" name="Group 19"/>
          <p:cNvGrpSpPr>
            <a:grpSpLocks/>
          </p:cNvGrpSpPr>
          <p:nvPr/>
        </p:nvGrpSpPr>
        <p:grpSpPr bwMode="auto">
          <a:xfrm>
            <a:off x="2401888" y="4435475"/>
            <a:ext cx="1951037" cy="2017713"/>
            <a:chOff x="1392" y="2632"/>
            <a:chExt cx="1396" cy="1387"/>
          </a:xfrm>
        </p:grpSpPr>
        <p:sp>
          <p:nvSpPr>
            <p:cNvPr id="26747" name="Text Box 20"/>
            <p:cNvSpPr txBox="1">
              <a:spLocks noChangeArrowheads="1"/>
            </p:cNvSpPr>
            <p:nvPr/>
          </p:nvSpPr>
          <p:spPr bwMode="auto">
            <a:xfrm>
              <a:off x="1392" y="3184"/>
              <a:ext cx="196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6748" name="Text Box 21"/>
            <p:cNvSpPr txBox="1">
              <a:spLocks noChangeArrowheads="1"/>
            </p:cNvSpPr>
            <p:nvPr/>
          </p:nvSpPr>
          <p:spPr bwMode="auto">
            <a:xfrm>
              <a:off x="1873" y="3810"/>
              <a:ext cx="195" cy="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6749" name="Text Box 22"/>
            <p:cNvSpPr txBox="1">
              <a:spLocks noChangeArrowheads="1"/>
            </p:cNvSpPr>
            <p:nvPr/>
          </p:nvSpPr>
          <p:spPr bwMode="auto">
            <a:xfrm>
              <a:off x="2593" y="3164"/>
              <a:ext cx="195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26750" name="Text Box 23"/>
            <p:cNvSpPr txBox="1">
              <a:spLocks noChangeArrowheads="1"/>
            </p:cNvSpPr>
            <p:nvPr/>
          </p:nvSpPr>
          <p:spPr bwMode="auto">
            <a:xfrm>
              <a:off x="1967" y="2632"/>
              <a:ext cx="195" cy="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4</a:t>
              </a:r>
            </a:p>
          </p:txBody>
        </p:sp>
      </p:grpSp>
      <p:grpSp>
        <p:nvGrpSpPr>
          <p:cNvPr id="744472" name="Group 24"/>
          <p:cNvGrpSpPr>
            <a:grpSpLocks/>
          </p:cNvGrpSpPr>
          <p:nvPr/>
        </p:nvGrpSpPr>
        <p:grpSpPr bwMode="auto">
          <a:xfrm>
            <a:off x="5351463" y="1828800"/>
            <a:ext cx="1819275" cy="323850"/>
            <a:chOff x="1439" y="912"/>
            <a:chExt cx="1371" cy="256"/>
          </a:xfrm>
        </p:grpSpPr>
        <p:sp>
          <p:nvSpPr>
            <p:cNvPr id="26743" name="Text Box 25"/>
            <p:cNvSpPr txBox="1">
              <a:spLocks noChangeArrowheads="1"/>
            </p:cNvSpPr>
            <p:nvPr/>
          </p:nvSpPr>
          <p:spPr bwMode="auto">
            <a:xfrm>
              <a:off x="1439" y="927"/>
              <a:ext cx="266" cy="2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4”</a:t>
              </a:r>
            </a:p>
          </p:txBody>
        </p:sp>
        <p:sp>
          <p:nvSpPr>
            <p:cNvPr id="26744" name="Text Box 26"/>
            <p:cNvSpPr txBox="1">
              <a:spLocks noChangeArrowheads="1"/>
            </p:cNvSpPr>
            <p:nvPr/>
          </p:nvSpPr>
          <p:spPr bwMode="auto">
            <a:xfrm>
              <a:off x="1968" y="912"/>
              <a:ext cx="265" cy="2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1”</a:t>
              </a:r>
            </a:p>
          </p:txBody>
        </p:sp>
        <p:sp>
          <p:nvSpPr>
            <p:cNvPr id="26745" name="Text Box 27"/>
            <p:cNvSpPr txBox="1">
              <a:spLocks noChangeArrowheads="1"/>
            </p:cNvSpPr>
            <p:nvPr/>
          </p:nvSpPr>
          <p:spPr bwMode="auto">
            <a:xfrm>
              <a:off x="2065" y="912"/>
              <a:ext cx="265" cy="2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3”</a:t>
              </a:r>
            </a:p>
          </p:txBody>
        </p:sp>
        <p:sp>
          <p:nvSpPr>
            <p:cNvPr id="26746" name="Text Box 28"/>
            <p:cNvSpPr txBox="1">
              <a:spLocks noChangeArrowheads="1"/>
            </p:cNvSpPr>
            <p:nvPr/>
          </p:nvSpPr>
          <p:spPr bwMode="auto">
            <a:xfrm>
              <a:off x="2544" y="912"/>
              <a:ext cx="266" cy="2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2”</a:t>
              </a:r>
            </a:p>
          </p:txBody>
        </p:sp>
      </p:grpSp>
      <p:grpSp>
        <p:nvGrpSpPr>
          <p:cNvPr id="744477" name="Group 29"/>
          <p:cNvGrpSpPr>
            <a:grpSpLocks/>
          </p:cNvGrpSpPr>
          <p:nvPr/>
        </p:nvGrpSpPr>
        <p:grpSpPr bwMode="auto">
          <a:xfrm>
            <a:off x="2441575" y="1851025"/>
            <a:ext cx="1862138" cy="325438"/>
            <a:chOff x="1440" y="912"/>
            <a:chExt cx="1345" cy="257"/>
          </a:xfrm>
        </p:grpSpPr>
        <p:sp>
          <p:nvSpPr>
            <p:cNvPr id="26739" name="Text Box 30"/>
            <p:cNvSpPr txBox="1">
              <a:spLocks noChangeArrowheads="1"/>
            </p:cNvSpPr>
            <p:nvPr/>
          </p:nvSpPr>
          <p:spPr bwMode="auto">
            <a:xfrm>
              <a:off x="1440" y="928"/>
              <a:ext cx="239" cy="2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1’</a:t>
              </a:r>
            </a:p>
          </p:txBody>
        </p:sp>
        <p:sp>
          <p:nvSpPr>
            <p:cNvPr id="26740" name="Text Box 31"/>
            <p:cNvSpPr txBox="1">
              <a:spLocks noChangeArrowheads="1"/>
            </p:cNvSpPr>
            <p:nvPr/>
          </p:nvSpPr>
          <p:spPr bwMode="auto">
            <a:xfrm>
              <a:off x="1967" y="912"/>
              <a:ext cx="240" cy="2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2’</a:t>
              </a:r>
            </a:p>
          </p:txBody>
        </p:sp>
        <p:sp>
          <p:nvSpPr>
            <p:cNvPr id="26741" name="Text Box 32"/>
            <p:cNvSpPr txBox="1">
              <a:spLocks noChangeArrowheads="1"/>
            </p:cNvSpPr>
            <p:nvPr/>
          </p:nvSpPr>
          <p:spPr bwMode="auto">
            <a:xfrm>
              <a:off x="2063" y="912"/>
              <a:ext cx="240" cy="2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4’</a:t>
              </a:r>
            </a:p>
          </p:txBody>
        </p:sp>
        <p:sp>
          <p:nvSpPr>
            <p:cNvPr id="26742" name="Text Box 33"/>
            <p:cNvSpPr txBox="1">
              <a:spLocks noChangeArrowheads="1"/>
            </p:cNvSpPr>
            <p:nvPr/>
          </p:nvSpPr>
          <p:spPr bwMode="auto">
            <a:xfrm>
              <a:off x="2545" y="912"/>
              <a:ext cx="240" cy="2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3’</a:t>
              </a:r>
            </a:p>
          </p:txBody>
        </p:sp>
      </p:grpSp>
      <p:sp>
        <p:nvSpPr>
          <p:cNvPr id="744482" name="Line 34"/>
          <p:cNvSpPr>
            <a:spLocks noChangeShapeType="1"/>
          </p:cNvSpPr>
          <p:nvPr/>
        </p:nvSpPr>
        <p:spPr bwMode="auto">
          <a:xfrm flipV="1">
            <a:off x="3335338" y="1889125"/>
            <a:ext cx="0" cy="2506663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4483" name="AutoShape 35"/>
          <p:cNvSpPr>
            <a:spLocks noChangeArrowheads="1"/>
          </p:cNvSpPr>
          <p:nvPr/>
        </p:nvSpPr>
        <p:spPr bwMode="auto">
          <a:xfrm rot="5400000">
            <a:off x="6028531" y="2616994"/>
            <a:ext cx="1455738" cy="10922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744484" name="Line 36"/>
          <p:cNvSpPr>
            <a:spLocks noChangeShapeType="1"/>
          </p:cNvSpPr>
          <p:nvPr/>
        </p:nvSpPr>
        <p:spPr bwMode="auto">
          <a:xfrm flipH="1">
            <a:off x="2038350" y="3162300"/>
            <a:ext cx="26066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4485" name="Line 37"/>
          <p:cNvSpPr>
            <a:spLocks noChangeShapeType="1"/>
          </p:cNvSpPr>
          <p:nvPr/>
        </p:nvSpPr>
        <p:spPr bwMode="auto">
          <a:xfrm>
            <a:off x="3328988" y="4618038"/>
            <a:ext cx="0" cy="154940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4486" name="Line 38"/>
          <p:cNvSpPr>
            <a:spLocks noChangeShapeType="1"/>
          </p:cNvSpPr>
          <p:nvPr/>
        </p:nvSpPr>
        <p:spPr bwMode="auto">
          <a:xfrm>
            <a:off x="7312025" y="3162300"/>
            <a:ext cx="0" cy="3335338"/>
          </a:xfrm>
          <a:prstGeom prst="line">
            <a:avLst/>
          </a:prstGeom>
          <a:noFill/>
          <a:ln w="31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744487" name="Group 39"/>
          <p:cNvGrpSpPr>
            <a:grpSpLocks/>
          </p:cNvGrpSpPr>
          <p:nvPr/>
        </p:nvGrpSpPr>
        <p:grpSpPr bwMode="auto">
          <a:xfrm>
            <a:off x="2038350" y="5405438"/>
            <a:ext cx="2606675" cy="1092200"/>
            <a:chOff x="624" y="3264"/>
            <a:chExt cx="2064" cy="864"/>
          </a:xfrm>
        </p:grpSpPr>
        <p:sp>
          <p:nvSpPr>
            <p:cNvPr id="26732" name="Line 40"/>
            <p:cNvSpPr>
              <a:spLocks noChangeShapeType="1"/>
            </p:cNvSpPr>
            <p:nvPr/>
          </p:nvSpPr>
          <p:spPr bwMode="auto">
            <a:xfrm>
              <a:off x="624" y="3264"/>
              <a:ext cx="0" cy="86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grpSp>
          <p:nvGrpSpPr>
            <p:cNvPr id="26733" name="Group 41"/>
            <p:cNvGrpSpPr>
              <a:grpSpLocks/>
            </p:cNvGrpSpPr>
            <p:nvPr/>
          </p:nvGrpSpPr>
          <p:grpSpPr bwMode="auto">
            <a:xfrm>
              <a:off x="624" y="3264"/>
              <a:ext cx="2064" cy="864"/>
              <a:chOff x="624" y="3264"/>
              <a:chExt cx="2064" cy="864"/>
            </a:xfrm>
          </p:grpSpPr>
          <p:sp>
            <p:nvSpPr>
              <p:cNvPr id="26734" name="Line 42"/>
              <p:cNvSpPr>
                <a:spLocks noChangeShapeType="1"/>
              </p:cNvSpPr>
              <p:nvPr/>
            </p:nvSpPr>
            <p:spPr bwMode="auto">
              <a:xfrm>
                <a:off x="1056" y="3264"/>
                <a:ext cx="120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prstDash val="lg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6735" name="Line 43"/>
              <p:cNvSpPr>
                <a:spLocks noChangeShapeType="1"/>
              </p:cNvSpPr>
              <p:nvPr/>
            </p:nvSpPr>
            <p:spPr bwMode="auto">
              <a:xfrm flipH="1">
                <a:off x="624" y="4128"/>
                <a:ext cx="206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6736" name="Line 44"/>
              <p:cNvSpPr>
                <a:spLocks noChangeShapeType="1"/>
              </p:cNvSpPr>
              <p:nvPr/>
            </p:nvSpPr>
            <p:spPr bwMode="auto">
              <a:xfrm>
                <a:off x="2688" y="3264"/>
                <a:ext cx="0" cy="86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6737" name="Line 45"/>
              <p:cNvSpPr>
                <a:spLocks noChangeShapeType="1"/>
              </p:cNvSpPr>
              <p:nvPr/>
            </p:nvSpPr>
            <p:spPr bwMode="auto">
              <a:xfrm>
                <a:off x="624" y="3264"/>
                <a:ext cx="43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6738" name="Line 46"/>
              <p:cNvSpPr>
                <a:spLocks noChangeShapeType="1"/>
              </p:cNvSpPr>
              <p:nvPr/>
            </p:nvSpPr>
            <p:spPr bwMode="auto">
              <a:xfrm>
                <a:off x="2256" y="3264"/>
                <a:ext cx="43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</p:grpSp>
      <p:grpSp>
        <p:nvGrpSpPr>
          <p:cNvPr id="744495" name="Group 47"/>
          <p:cNvGrpSpPr>
            <a:grpSpLocks/>
          </p:cNvGrpSpPr>
          <p:nvPr/>
        </p:nvGrpSpPr>
        <p:grpSpPr bwMode="auto">
          <a:xfrm>
            <a:off x="2462213" y="2940050"/>
            <a:ext cx="4546600" cy="444500"/>
            <a:chOff x="960" y="1312"/>
            <a:chExt cx="3600" cy="352"/>
          </a:xfrm>
        </p:grpSpPr>
        <p:sp>
          <p:nvSpPr>
            <p:cNvPr id="26730" name="Line 48"/>
            <p:cNvSpPr>
              <a:spLocks noChangeShapeType="1"/>
            </p:cNvSpPr>
            <p:nvPr/>
          </p:nvSpPr>
          <p:spPr bwMode="auto">
            <a:xfrm flipH="1">
              <a:off x="960" y="1312"/>
              <a:ext cx="3600" cy="0"/>
            </a:xfrm>
            <a:prstGeom prst="line">
              <a:avLst/>
            </a:prstGeom>
            <a:noFill/>
            <a:ln w="31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731" name="Line 49"/>
            <p:cNvSpPr>
              <a:spLocks noChangeShapeType="1"/>
            </p:cNvSpPr>
            <p:nvPr/>
          </p:nvSpPr>
          <p:spPr bwMode="auto">
            <a:xfrm flipH="1">
              <a:off x="992" y="1664"/>
              <a:ext cx="3552" cy="0"/>
            </a:xfrm>
            <a:prstGeom prst="line">
              <a:avLst/>
            </a:prstGeom>
            <a:noFill/>
            <a:ln w="31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44498" name="Group 50"/>
          <p:cNvGrpSpPr>
            <a:grpSpLocks/>
          </p:cNvGrpSpPr>
          <p:nvPr/>
        </p:nvGrpSpPr>
        <p:grpSpPr bwMode="auto">
          <a:xfrm>
            <a:off x="2532063" y="2414588"/>
            <a:ext cx="1597025" cy="566737"/>
            <a:chOff x="1016" y="896"/>
            <a:chExt cx="1264" cy="448"/>
          </a:xfrm>
        </p:grpSpPr>
        <p:sp>
          <p:nvSpPr>
            <p:cNvPr id="26725" name="Oval 51"/>
            <p:cNvSpPr>
              <a:spLocks noChangeArrowheads="1"/>
            </p:cNvSpPr>
            <p:nvPr/>
          </p:nvSpPr>
          <p:spPr bwMode="auto">
            <a:xfrm>
              <a:off x="1632" y="129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6726" name="Oval 52"/>
            <p:cNvSpPr>
              <a:spLocks noChangeArrowheads="1"/>
            </p:cNvSpPr>
            <p:nvPr/>
          </p:nvSpPr>
          <p:spPr bwMode="auto">
            <a:xfrm>
              <a:off x="2232" y="89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6727" name="Oval 53"/>
            <p:cNvSpPr>
              <a:spLocks noChangeArrowheads="1"/>
            </p:cNvSpPr>
            <p:nvPr/>
          </p:nvSpPr>
          <p:spPr bwMode="auto">
            <a:xfrm>
              <a:off x="1016" y="89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6728" name="Oval 54"/>
            <p:cNvSpPr>
              <a:spLocks noChangeArrowheads="1"/>
            </p:cNvSpPr>
            <p:nvPr/>
          </p:nvSpPr>
          <p:spPr bwMode="auto">
            <a:xfrm>
              <a:off x="2136" y="11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6729" name="Oval 55"/>
            <p:cNvSpPr>
              <a:spLocks noChangeArrowheads="1"/>
            </p:cNvSpPr>
            <p:nvPr/>
          </p:nvSpPr>
          <p:spPr bwMode="auto">
            <a:xfrm>
              <a:off x="1112" y="11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744504" name="Arc 56"/>
          <p:cNvSpPr>
            <a:spLocks/>
          </p:cNvSpPr>
          <p:nvPr/>
        </p:nvSpPr>
        <p:spPr bwMode="auto">
          <a:xfrm rot="5400000">
            <a:off x="3072607" y="1945481"/>
            <a:ext cx="546100" cy="1525587"/>
          </a:xfrm>
          <a:custGeom>
            <a:avLst/>
            <a:gdLst>
              <a:gd name="T0" fmla="*/ 0 w 21600"/>
              <a:gd name="T1" fmla="*/ 0 h 43124"/>
              <a:gd name="T2" fmla="*/ 739521313 w 21600"/>
              <a:gd name="T3" fmla="*/ 2147483646 h 43124"/>
              <a:gd name="T4" fmla="*/ 0 w 21600"/>
              <a:gd name="T5" fmla="*/ 2147483646 h 4312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43124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2827"/>
                  <a:pt x="12998" y="42183"/>
                  <a:pt x="1810" y="43124"/>
                </a:cubicBezTo>
              </a:path>
              <a:path w="21600" h="43124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2827"/>
                  <a:pt x="12998" y="42183"/>
                  <a:pt x="1810" y="43124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44505" name="Line 57"/>
          <p:cNvSpPr>
            <a:spLocks noChangeShapeType="1"/>
          </p:cNvSpPr>
          <p:nvPr/>
        </p:nvSpPr>
        <p:spPr bwMode="auto">
          <a:xfrm flipH="1">
            <a:off x="4645025" y="6497638"/>
            <a:ext cx="2667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744506" name="Group 58"/>
          <p:cNvGrpSpPr>
            <a:grpSpLocks/>
          </p:cNvGrpSpPr>
          <p:nvPr/>
        </p:nvGrpSpPr>
        <p:grpSpPr bwMode="auto">
          <a:xfrm>
            <a:off x="2038350" y="2435225"/>
            <a:ext cx="2606675" cy="1455738"/>
            <a:chOff x="624" y="912"/>
            <a:chExt cx="2064" cy="1152"/>
          </a:xfrm>
        </p:grpSpPr>
        <p:sp>
          <p:nvSpPr>
            <p:cNvPr id="26719" name="Line 59"/>
            <p:cNvSpPr>
              <a:spLocks noChangeShapeType="1"/>
            </p:cNvSpPr>
            <p:nvPr/>
          </p:nvSpPr>
          <p:spPr bwMode="auto">
            <a:xfrm>
              <a:off x="2688" y="912"/>
              <a:ext cx="0" cy="11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720" name="Line 60"/>
            <p:cNvSpPr>
              <a:spLocks noChangeShapeType="1"/>
            </p:cNvSpPr>
            <p:nvPr/>
          </p:nvSpPr>
          <p:spPr bwMode="auto">
            <a:xfrm>
              <a:off x="624" y="912"/>
              <a:ext cx="0" cy="11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721" name="Line 61"/>
            <p:cNvSpPr>
              <a:spLocks noChangeShapeType="1"/>
            </p:cNvSpPr>
            <p:nvPr/>
          </p:nvSpPr>
          <p:spPr bwMode="auto">
            <a:xfrm>
              <a:off x="624" y="912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722" name="Line 62"/>
            <p:cNvSpPr>
              <a:spLocks noChangeShapeType="1"/>
            </p:cNvSpPr>
            <p:nvPr/>
          </p:nvSpPr>
          <p:spPr bwMode="auto">
            <a:xfrm>
              <a:off x="2256" y="912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723" name="Line 63"/>
            <p:cNvSpPr>
              <a:spLocks noChangeShapeType="1"/>
            </p:cNvSpPr>
            <p:nvPr/>
          </p:nvSpPr>
          <p:spPr bwMode="auto">
            <a:xfrm>
              <a:off x="2256" y="2064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724" name="Line 64"/>
            <p:cNvSpPr>
              <a:spLocks noChangeShapeType="1"/>
            </p:cNvSpPr>
            <p:nvPr/>
          </p:nvSpPr>
          <p:spPr bwMode="auto">
            <a:xfrm>
              <a:off x="624" y="2064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44513" name="Line 65"/>
          <p:cNvSpPr>
            <a:spLocks noChangeShapeType="1"/>
          </p:cNvSpPr>
          <p:nvPr/>
        </p:nvSpPr>
        <p:spPr bwMode="auto">
          <a:xfrm>
            <a:off x="2582863" y="2444750"/>
            <a:ext cx="1516062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744514" name="Group 66"/>
          <p:cNvGrpSpPr>
            <a:grpSpLocks/>
          </p:cNvGrpSpPr>
          <p:nvPr/>
        </p:nvGrpSpPr>
        <p:grpSpPr bwMode="auto">
          <a:xfrm>
            <a:off x="2543175" y="2076450"/>
            <a:ext cx="1555750" cy="2128838"/>
            <a:chOff x="1024" y="628"/>
            <a:chExt cx="1232" cy="1686"/>
          </a:xfrm>
        </p:grpSpPr>
        <p:sp>
          <p:nvSpPr>
            <p:cNvPr id="26711" name="Line 67"/>
            <p:cNvSpPr>
              <a:spLocks noChangeShapeType="1"/>
            </p:cNvSpPr>
            <p:nvPr/>
          </p:nvSpPr>
          <p:spPr bwMode="auto">
            <a:xfrm>
              <a:off x="1024" y="2064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712" name="Line 68"/>
            <p:cNvSpPr>
              <a:spLocks noChangeShapeType="1"/>
            </p:cNvSpPr>
            <p:nvPr/>
          </p:nvSpPr>
          <p:spPr bwMode="auto">
            <a:xfrm>
              <a:off x="1036" y="2314"/>
              <a:ext cx="12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713" name="Line 69"/>
            <p:cNvSpPr>
              <a:spLocks noChangeShapeType="1"/>
            </p:cNvSpPr>
            <p:nvPr/>
          </p:nvSpPr>
          <p:spPr bwMode="auto">
            <a:xfrm flipV="1">
              <a:off x="2248" y="2064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714" name="Line 70"/>
            <p:cNvSpPr>
              <a:spLocks noChangeShapeType="1"/>
            </p:cNvSpPr>
            <p:nvPr/>
          </p:nvSpPr>
          <p:spPr bwMode="auto">
            <a:xfrm flipV="1">
              <a:off x="2256" y="634"/>
              <a:ext cx="0" cy="27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715" name="Line 71"/>
            <p:cNvSpPr>
              <a:spLocks noChangeShapeType="1"/>
            </p:cNvSpPr>
            <p:nvPr/>
          </p:nvSpPr>
          <p:spPr bwMode="auto">
            <a:xfrm flipH="1">
              <a:off x="1056" y="634"/>
              <a:ext cx="12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716" name="Line 72"/>
            <p:cNvSpPr>
              <a:spLocks noChangeShapeType="1"/>
            </p:cNvSpPr>
            <p:nvPr/>
          </p:nvSpPr>
          <p:spPr bwMode="auto">
            <a:xfrm>
              <a:off x="1038" y="628"/>
              <a:ext cx="0" cy="2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717" name="Line 73"/>
            <p:cNvSpPr>
              <a:spLocks noChangeShapeType="1"/>
            </p:cNvSpPr>
            <p:nvPr/>
          </p:nvSpPr>
          <p:spPr bwMode="auto">
            <a:xfrm>
              <a:off x="1032" y="864"/>
              <a:ext cx="0" cy="1200"/>
            </a:xfrm>
            <a:prstGeom prst="line">
              <a:avLst/>
            </a:prstGeom>
            <a:noFill/>
            <a:ln w="31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718" name="Line 74"/>
            <p:cNvSpPr>
              <a:spLocks noChangeShapeType="1"/>
            </p:cNvSpPr>
            <p:nvPr/>
          </p:nvSpPr>
          <p:spPr bwMode="auto">
            <a:xfrm>
              <a:off x="2256" y="912"/>
              <a:ext cx="0" cy="1200"/>
            </a:xfrm>
            <a:prstGeom prst="line">
              <a:avLst/>
            </a:prstGeom>
            <a:noFill/>
            <a:ln w="31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44523" name="Text Box 75"/>
          <p:cNvSpPr txBox="1">
            <a:spLocks noChangeArrowheads="1"/>
          </p:cNvSpPr>
          <p:nvPr/>
        </p:nvSpPr>
        <p:spPr bwMode="auto">
          <a:xfrm>
            <a:off x="6592888" y="2555875"/>
            <a:ext cx="273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744524" name="Text Box 76"/>
          <p:cNvSpPr txBox="1">
            <a:spLocks noChangeArrowheads="1"/>
          </p:cNvSpPr>
          <p:nvPr/>
        </p:nvSpPr>
        <p:spPr bwMode="auto">
          <a:xfrm>
            <a:off x="6600825" y="3505200"/>
            <a:ext cx="263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e</a:t>
            </a:r>
          </a:p>
        </p:txBody>
      </p:sp>
      <p:grpSp>
        <p:nvGrpSpPr>
          <p:cNvPr id="744525" name="Group 77"/>
          <p:cNvGrpSpPr>
            <a:grpSpLocks/>
          </p:cNvGrpSpPr>
          <p:nvPr/>
        </p:nvGrpSpPr>
        <p:grpSpPr bwMode="auto">
          <a:xfrm>
            <a:off x="6167438" y="2241550"/>
            <a:ext cx="1042987" cy="1892300"/>
            <a:chOff x="3893" y="759"/>
            <a:chExt cx="826" cy="1498"/>
          </a:xfrm>
        </p:grpSpPr>
        <p:sp>
          <p:nvSpPr>
            <p:cNvPr id="26707" name="Text Box 78"/>
            <p:cNvSpPr txBox="1">
              <a:spLocks noChangeArrowheads="1"/>
            </p:cNvSpPr>
            <p:nvPr/>
          </p:nvSpPr>
          <p:spPr bwMode="auto">
            <a:xfrm>
              <a:off x="3895" y="759"/>
              <a:ext cx="208" cy="2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26708" name="Text Box 79"/>
            <p:cNvSpPr txBox="1">
              <a:spLocks noChangeArrowheads="1"/>
            </p:cNvSpPr>
            <p:nvPr/>
          </p:nvSpPr>
          <p:spPr bwMode="auto">
            <a:xfrm>
              <a:off x="4503" y="1167"/>
              <a:ext cx="209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26709" name="Text Box 80"/>
            <p:cNvSpPr txBox="1">
              <a:spLocks noChangeArrowheads="1"/>
            </p:cNvSpPr>
            <p:nvPr/>
          </p:nvSpPr>
          <p:spPr bwMode="auto">
            <a:xfrm>
              <a:off x="4503" y="1598"/>
              <a:ext cx="216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26710" name="Text Box 81"/>
            <p:cNvSpPr txBox="1">
              <a:spLocks noChangeArrowheads="1"/>
            </p:cNvSpPr>
            <p:nvPr/>
          </p:nvSpPr>
          <p:spPr bwMode="auto">
            <a:xfrm>
              <a:off x="3893" y="2016"/>
              <a:ext cx="193" cy="2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f</a:t>
              </a:r>
            </a:p>
          </p:txBody>
        </p:sp>
      </p:grpSp>
      <p:grpSp>
        <p:nvGrpSpPr>
          <p:cNvPr id="744530" name="Group 82"/>
          <p:cNvGrpSpPr>
            <a:grpSpLocks/>
          </p:cNvGrpSpPr>
          <p:nvPr/>
        </p:nvGrpSpPr>
        <p:grpSpPr bwMode="auto">
          <a:xfrm>
            <a:off x="2509838" y="2636838"/>
            <a:ext cx="1728787" cy="344487"/>
            <a:chOff x="998" y="1063"/>
            <a:chExt cx="1368" cy="272"/>
          </a:xfrm>
        </p:grpSpPr>
        <p:sp>
          <p:nvSpPr>
            <p:cNvPr id="26705" name="Text Box 83"/>
            <p:cNvSpPr txBox="1">
              <a:spLocks noChangeArrowheads="1"/>
            </p:cNvSpPr>
            <p:nvPr/>
          </p:nvSpPr>
          <p:spPr bwMode="auto">
            <a:xfrm>
              <a:off x="2150" y="1063"/>
              <a:ext cx="216" cy="2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26706" name="Text Box 84"/>
            <p:cNvSpPr txBox="1">
              <a:spLocks noChangeArrowheads="1"/>
            </p:cNvSpPr>
            <p:nvPr/>
          </p:nvSpPr>
          <p:spPr bwMode="auto">
            <a:xfrm>
              <a:off x="998" y="1094"/>
              <a:ext cx="216" cy="2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b</a:t>
              </a:r>
            </a:p>
          </p:txBody>
        </p:sp>
      </p:grpSp>
      <p:grpSp>
        <p:nvGrpSpPr>
          <p:cNvPr id="744533" name="Group 85"/>
          <p:cNvGrpSpPr>
            <a:grpSpLocks/>
          </p:cNvGrpSpPr>
          <p:nvPr/>
        </p:nvGrpSpPr>
        <p:grpSpPr bwMode="auto">
          <a:xfrm>
            <a:off x="3275013" y="2908300"/>
            <a:ext cx="273050" cy="558800"/>
            <a:chOff x="1622" y="1287"/>
            <a:chExt cx="216" cy="442"/>
          </a:xfrm>
        </p:grpSpPr>
        <p:sp>
          <p:nvSpPr>
            <p:cNvPr id="26703" name="Text Box 86"/>
            <p:cNvSpPr txBox="1">
              <a:spLocks noChangeArrowheads="1"/>
            </p:cNvSpPr>
            <p:nvPr/>
          </p:nvSpPr>
          <p:spPr bwMode="auto">
            <a:xfrm>
              <a:off x="1622" y="1287"/>
              <a:ext cx="208" cy="2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26704" name="Text Box 87"/>
            <p:cNvSpPr txBox="1">
              <a:spLocks noChangeArrowheads="1"/>
            </p:cNvSpPr>
            <p:nvPr/>
          </p:nvSpPr>
          <p:spPr bwMode="auto">
            <a:xfrm>
              <a:off x="1622" y="1488"/>
              <a:ext cx="216" cy="2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d</a:t>
              </a:r>
            </a:p>
          </p:txBody>
        </p:sp>
      </p:grpSp>
      <p:sp>
        <p:nvSpPr>
          <p:cNvPr id="744536" name="Arc 88"/>
          <p:cNvSpPr>
            <a:spLocks/>
          </p:cNvSpPr>
          <p:nvPr/>
        </p:nvSpPr>
        <p:spPr bwMode="auto">
          <a:xfrm rot="16200000" flipV="1">
            <a:off x="3063082" y="2855119"/>
            <a:ext cx="546100" cy="1525587"/>
          </a:xfrm>
          <a:custGeom>
            <a:avLst/>
            <a:gdLst>
              <a:gd name="T0" fmla="*/ 0 w 21600"/>
              <a:gd name="T1" fmla="*/ 0 h 43124"/>
              <a:gd name="T2" fmla="*/ 739521313 w 21600"/>
              <a:gd name="T3" fmla="*/ 2147483646 h 43124"/>
              <a:gd name="T4" fmla="*/ 0 w 21600"/>
              <a:gd name="T5" fmla="*/ 2147483646 h 4312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43124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2827"/>
                  <a:pt x="12998" y="42183"/>
                  <a:pt x="1810" y="43124"/>
                </a:cubicBezTo>
              </a:path>
              <a:path w="21600" h="43124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2827"/>
                  <a:pt x="12998" y="42183"/>
                  <a:pt x="1810" y="43124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744537" name="Group 89"/>
          <p:cNvGrpSpPr>
            <a:grpSpLocks/>
          </p:cNvGrpSpPr>
          <p:nvPr/>
        </p:nvGrpSpPr>
        <p:grpSpPr bwMode="auto">
          <a:xfrm>
            <a:off x="2543175" y="3344863"/>
            <a:ext cx="1606550" cy="576262"/>
            <a:chOff x="1024" y="1632"/>
            <a:chExt cx="1272" cy="456"/>
          </a:xfrm>
        </p:grpSpPr>
        <p:sp>
          <p:nvSpPr>
            <p:cNvPr id="26697" name="Oval 90"/>
            <p:cNvSpPr>
              <a:spLocks noChangeArrowheads="1"/>
            </p:cNvSpPr>
            <p:nvPr/>
          </p:nvSpPr>
          <p:spPr bwMode="auto">
            <a:xfrm>
              <a:off x="1614" y="163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grpSp>
          <p:nvGrpSpPr>
            <p:cNvPr id="26698" name="Group 91"/>
            <p:cNvGrpSpPr>
              <a:grpSpLocks/>
            </p:cNvGrpSpPr>
            <p:nvPr/>
          </p:nvGrpSpPr>
          <p:grpSpPr bwMode="auto">
            <a:xfrm>
              <a:off x="1112" y="1808"/>
              <a:ext cx="1072" cy="56"/>
              <a:chOff x="1112" y="1808"/>
              <a:chExt cx="1072" cy="56"/>
            </a:xfrm>
          </p:grpSpPr>
          <p:sp>
            <p:nvSpPr>
              <p:cNvPr id="26701" name="Oval 92"/>
              <p:cNvSpPr>
                <a:spLocks noChangeArrowheads="1"/>
              </p:cNvSpPr>
              <p:nvPr/>
            </p:nvSpPr>
            <p:spPr bwMode="auto">
              <a:xfrm>
                <a:off x="2136" y="1808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600" b="1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26702" name="Oval 93"/>
              <p:cNvSpPr>
                <a:spLocks noChangeArrowheads="1"/>
              </p:cNvSpPr>
              <p:nvPr/>
            </p:nvSpPr>
            <p:spPr bwMode="auto">
              <a:xfrm>
                <a:off x="1112" y="1816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600" b="1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26699" name="Oval 94"/>
            <p:cNvSpPr>
              <a:spLocks noChangeArrowheads="1"/>
            </p:cNvSpPr>
            <p:nvPr/>
          </p:nvSpPr>
          <p:spPr bwMode="auto">
            <a:xfrm>
              <a:off x="1024" y="204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6700" name="Oval 95"/>
            <p:cNvSpPr>
              <a:spLocks noChangeArrowheads="1"/>
            </p:cNvSpPr>
            <p:nvPr/>
          </p:nvSpPr>
          <p:spPr bwMode="auto">
            <a:xfrm>
              <a:off x="2248" y="204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744544" name="Line 96"/>
          <p:cNvSpPr>
            <a:spLocks noChangeShapeType="1"/>
          </p:cNvSpPr>
          <p:nvPr/>
        </p:nvSpPr>
        <p:spPr bwMode="auto">
          <a:xfrm>
            <a:off x="2582863" y="3890963"/>
            <a:ext cx="1516062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744545" name="Group 97"/>
          <p:cNvGrpSpPr>
            <a:grpSpLocks/>
          </p:cNvGrpSpPr>
          <p:nvPr/>
        </p:nvGrpSpPr>
        <p:grpSpPr bwMode="auto">
          <a:xfrm>
            <a:off x="2540000" y="3373438"/>
            <a:ext cx="1666875" cy="315912"/>
            <a:chOff x="1022" y="1663"/>
            <a:chExt cx="1319" cy="250"/>
          </a:xfrm>
        </p:grpSpPr>
        <p:sp>
          <p:nvSpPr>
            <p:cNvPr id="26695" name="Text Box 98"/>
            <p:cNvSpPr txBox="1">
              <a:spLocks noChangeArrowheads="1"/>
            </p:cNvSpPr>
            <p:nvPr/>
          </p:nvSpPr>
          <p:spPr bwMode="auto">
            <a:xfrm>
              <a:off x="1022" y="1663"/>
              <a:ext cx="208" cy="2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e</a:t>
              </a:r>
            </a:p>
          </p:txBody>
        </p:sp>
        <p:sp>
          <p:nvSpPr>
            <p:cNvPr id="26696" name="Text Box 99"/>
            <p:cNvSpPr txBox="1">
              <a:spLocks noChangeArrowheads="1"/>
            </p:cNvSpPr>
            <p:nvPr/>
          </p:nvSpPr>
          <p:spPr bwMode="auto">
            <a:xfrm>
              <a:off x="2133" y="1672"/>
              <a:ext cx="208" cy="2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e</a:t>
              </a:r>
            </a:p>
          </p:txBody>
        </p:sp>
      </p:grpSp>
      <p:grpSp>
        <p:nvGrpSpPr>
          <p:cNvPr id="744548" name="Group 100"/>
          <p:cNvGrpSpPr>
            <a:grpSpLocks/>
          </p:cNvGrpSpPr>
          <p:nvPr/>
        </p:nvGrpSpPr>
        <p:grpSpPr bwMode="auto">
          <a:xfrm>
            <a:off x="2389188" y="2243138"/>
            <a:ext cx="1958975" cy="304800"/>
            <a:chOff x="902" y="727"/>
            <a:chExt cx="1551" cy="241"/>
          </a:xfrm>
        </p:grpSpPr>
        <p:sp>
          <p:nvSpPr>
            <p:cNvPr id="26693" name="Text Box 101"/>
            <p:cNvSpPr txBox="1">
              <a:spLocks noChangeArrowheads="1"/>
            </p:cNvSpPr>
            <p:nvPr/>
          </p:nvSpPr>
          <p:spPr bwMode="auto">
            <a:xfrm>
              <a:off x="2245" y="727"/>
              <a:ext cx="208" cy="2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26694" name="Text Box 102"/>
            <p:cNvSpPr txBox="1">
              <a:spLocks noChangeArrowheads="1"/>
            </p:cNvSpPr>
            <p:nvPr/>
          </p:nvSpPr>
          <p:spPr bwMode="auto">
            <a:xfrm>
              <a:off x="902" y="727"/>
              <a:ext cx="209" cy="2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744551" name="Group 103"/>
          <p:cNvGrpSpPr>
            <a:grpSpLocks/>
          </p:cNvGrpSpPr>
          <p:nvPr/>
        </p:nvGrpSpPr>
        <p:grpSpPr bwMode="auto">
          <a:xfrm>
            <a:off x="2389188" y="3848100"/>
            <a:ext cx="1939925" cy="304800"/>
            <a:chOff x="902" y="2031"/>
            <a:chExt cx="1536" cy="241"/>
          </a:xfrm>
        </p:grpSpPr>
        <p:sp>
          <p:nvSpPr>
            <p:cNvPr id="26691" name="Text Box 104"/>
            <p:cNvSpPr txBox="1">
              <a:spLocks noChangeArrowheads="1"/>
            </p:cNvSpPr>
            <p:nvPr/>
          </p:nvSpPr>
          <p:spPr bwMode="auto">
            <a:xfrm>
              <a:off x="902" y="2031"/>
              <a:ext cx="193" cy="2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f</a:t>
              </a:r>
            </a:p>
          </p:txBody>
        </p:sp>
        <p:sp>
          <p:nvSpPr>
            <p:cNvPr id="26692" name="Text Box 105"/>
            <p:cNvSpPr txBox="1">
              <a:spLocks noChangeArrowheads="1"/>
            </p:cNvSpPr>
            <p:nvPr/>
          </p:nvSpPr>
          <p:spPr bwMode="auto">
            <a:xfrm>
              <a:off x="2246" y="2031"/>
              <a:ext cx="192" cy="2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f</a:t>
              </a:r>
            </a:p>
          </p:txBody>
        </p:sp>
      </p:grpSp>
      <p:grpSp>
        <p:nvGrpSpPr>
          <p:cNvPr id="744554" name="Group 106"/>
          <p:cNvGrpSpPr>
            <a:grpSpLocks/>
          </p:cNvGrpSpPr>
          <p:nvPr/>
        </p:nvGrpSpPr>
        <p:grpSpPr bwMode="auto">
          <a:xfrm>
            <a:off x="2522538" y="5830888"/>
            <a:ext cx="4122737" cy="0"/>
            <a:chOff x="1008" y="3600"/>
            <a:chExt cx="3264" cy="0"/>
          </a:xfrm>
        </p:grpSpPr>
        <p:sp>
          <p:nvSpPr>
            <p:cNvPr id="26688" name="Line 107"/>
            <p:cNvSpPr>
              <a:spLocks noChangeShapeType="1"/>
            </p:cNvSpPr>
            <p:nvPr/>
          </p:nvSpPr>
          <p:spPr bwMode="auto">
            <a:xfrm flipH="1">
              <a:off x="1008" y="3600"/>
              <a:ext cx="3264" cy="0"/>
            </a:xfrm>
            <a:prstGeom prst="line">
              <a:avLst/>
            </a:prstGeom>
            <a:noFill/>
            <a:ln w="31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689" name="Line 108"/>
            <p:cNvSpPr>
              <a:spLocks noChangeShapeType="1"/>
            </p:cNvSpPr>
            <p:nvPr/>
          </p:nvSpPr>
          <p:spPr bwMode="auto">
            <a:xfrm flipH="1">
              <a:off x="2160" y="360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690" name="Line 109"/>
            <p:cNvSpPr>
              <a:spLocks noChangeShapeType="1"/>
            </p:cNvSpPr>
            <p:nvPr/>
          </p:nvSpPr>
          <p:spPr bwMode="auto">
            <a:xfrm flipH="1">
              <a:off x="1152" y="3600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44558" name="Group 110"/>
          <p:cNvGrpSpPr>
            <a:grpSpLocks/>
          </p:cNvGrpSpPr>
          <p:nvPr/>
        </p:nvGrpSpPr>
        <p:grpSpPr bwMode="auto">
          <a:xfrm>
            <a:off x="2684463" y="2678113"/>
            <a:ext cx="1293812" cy="3162300"/>
            <a:chOff x="1136" y="1104"/>
            <a:chExt cx="1024" cy="2504"/>
          </a:xfrm>
        </p:grpSpPr>
        <p:sp>
          <p:nvSpPr>
            <p:cNvPr id="26684" name="Line 111"/>
            <p:cNvSpPr>
              <a:spLocks noChangeShapeType="1"/>
            </p:cNvSpPr>
            <p:nvPr/>
          </p:nvSpPr>
          <p:spPr bwMode="auto">
            <a:xfrm flipV="1">
              <a:off x="2160" y="1104"/>
              <a:ext cx="0" cy="2496"/>
            </a:xfrm>
            <a:prstGeom prst="line">
              <a:avLst/>
            </a:prstGeom>
            <a:noFill/>
            <a:ln w="31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685" name="Line 112"/>
            <p:cNvSpPr>
              <a:spLocks noChangeShapeType="1"/>
            </p:cNvSpPr>
            <p:nvPr/>
          </p:nvSpPr>
          <p:spPr bwMode="auto">
            <a:xfrm flipV="1">
              <a:off x="1136" y="1112"/>
              <a:ext cx="0" cy="2496"/>
            </a:xfrm>
            <a:prstGeom prst="line">
              <a:avLst/>
            </a:prstGeom>
            <a:noFill/>
            <a:ln w="31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686" name="Line 113"/>
            <p:cNvSpPr>
              <a:spLocks noChangeShapeType="1"/>
            </p:cNvSpPr>
            <p:nvPr/>
          </p:nvSpPr>
          <p:spPr bwMode="auto">
            <a:xfrm flipV="1">
              <a:off x="1136" y="264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687" name="Line 114"/>
            <p:cNvSpPr>
              <a:spLocks noChangeShapeType="1"/>
            </p:cNvSpPr>
            <p:nvPr/>
          </p:nvSpPr>
          <p:spPr bwMode="auto">
            <a:xfrm flipV="1">
              <a:off x="2160" y="2656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44563" name="Group 115"/>
          <p:cNvGrpSpPr>
            <a:grpSpLocks/>
          </p:cNvGrpSpPr>
          <p:nvPr/>
        </p:nvGrpSpPr>
        <p:grpSpPr bwMode="auto">
          <a:xfrm>
            <a:off x="6645275" y="2617788"/>
            <a:ext cx="0" cy="3213100"/>
            <a:chOff x="4272" y="1056"/>
            <a:chExt cx="0" cy="2544"/>
          </a:xfrm>
        </p:grpSpPr>
        <p:sp>
          <p:nvSpPr>
            <p:cNvPr id="26682" name="Line 116"/>
            <p:cNvSpPr>
              <a:spLocks noChangeShapeType="1"/>
            </p:cNvSpPr>
            <p:nvPr/>
          </p:nvSpPr>
          <p:spPr bwMode="auto">
            <a:xfrm>
              <a:off x="4272" y="1056"/>
              <a:ext cx="0" cy="254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683" name="Line 117"/>
            <p:cNvSpPr>
              <a:spLocks noChangeShapeType="1"/>
            </p:cNvSpPr>
            <p:nvPr/>
          </p:nvSpPr>
          <p:spPr bwMode="auto">
            <a:xfrm>
              <a:off x="4272" y="340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44566" name="Group 118"/>
          <p:cNvGrpSpPr>
            <a:grpSpLocks/>
          </p:cNvGrpSpPr>
          <p:nvPr/>
        </p:nvGrpSpPr>
        <p:grpSpPr bwMode="auto">
          <a:xfrm>
            <a:off x="2462213" y="2738438"/>
            <a:ext cx="4183062" cy="849312"/>
            <a:chOff x="960" y="1152"/>
            <a:chExt cx="3312" cy="672"/>
          </a:xfrm>
        </p:grpSpPr>
        <p:sp>
          <p:nvSpPr>
            <p:cNvPr id="26678" name="Line 119"/>
            <p:cNvSpPr>
              <a:spLocks noChangeShapeType="1"/>
            </p:cNvSpPr>
            <p:nvPr/>
          </p:nvSpPr>
          <p:spPr bwMode="auto">
            <a:xfrm flipH="1">
              <a:off x="960" y="1152"/>
              <a:ext cx="3312" cy="0"/>
            </a:xfrm>
            <a:prstGeom prst="line">
              <a:avLst/>
            </a:prstGeom>
            <a:noFill/>
            <a:ln w="31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679" name="Line 120"/>
            <p:cNvSpPr>
              <a:spLocks noChangeShapeType="1"/>
            </p:cNvSpPr>
            <p:nvPr/>
          </p:nvSpPr>
          <p:spPr bwMode="auto">
            <a:xfrm flipH="1">
              <a:off x="960" y="1824"/>
              <a:ext cx="3312" cy="0"/>
            </a:xfrm>
            <a:prstGeom prst="line">
              <a:avLst/>
            </a:prstGeom>
            <a:noFill/>
            <a:ln w="31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680" name="Line 121"/>
            <p:cNvSpPr>
              <a:spLocks noChangeShapeType="1"/>
            </p:cNvSpPr>
            <p:nvPr/>
          </p:nvSpPr>
          <p:spPr bwMode="auto">
            <a:xfrm flipH="1">
              <a:off x="2976" y="1824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681" name="Line 122"/>
            <p:cNvSpPr>
              <a:spLocks noChangeShapeType="1"/>
            </p:cNvSpPr>
            <p:nvPr/>
          </p:nvSpPr>
          <p:spPr bwMode="auto">
            <a:xfrm flipH="1">
              <a:off x="2976" y="1152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44571" name="Group 123"/>
          <p:cNvGrpSpPr>
            <a:grpSpLocks/>
          </p:cNvGrpSpPr>
          <p:nvPr/>
        </p:nvGrpSpPr>
        <p:grpSpPr bwMode="auto">
          <a:xfrm>
            <a:off x="2038350" y="2435225"/>
            <a:ext cx="5273675" cy="1444625"/>
            <a:chOff x="624" y="920"/>
            <a:chExt cx="4176" cy="1144"/>
          </a:xfrm>
        </p:grpSpPr>
        <p:sp>
          <p:nvSpPr>
            <p:cNvPr id="26675" name="Line 124"/>
            <p:cNvSpPr>
              <a:spLocks noChangeShapeType="1"/>
            </p:cNvSpPr>
            <p:nvPr/>
          </p:nvSpPr>
          <p:spPr bwMode="auto">
            <a:xfrm flipH="1">
              <a:off x="624" y="920"/>
              <a:ext cx="33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676" name="Line 125"/>
            <p:cNvSpPr>
              <a:spLocks noChangeShapeType="1"/>
            </p:cNvSpPr>
            <p:nvPr/>
          </p:nvSpPr>
          <p:spPr bwMode="auto">
            <a:xfrm flipH="1">
              <a:off x="624" y="2064"/>
              <a:ext cx="3304" cy="0"/>
            </a:xfrm>
            <a:prstGeom prst="line">
              <a:avLst/>
            </a:prstGeom>
            <a:noFill/>
            <a:ln w="31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677" name="Line 126"/>
            <p:cNvSpPr>
              <a:spLocks noChangeShapeType="1"/>
            </p:cNvSpPr>
            <p:nvPr/>
          </p:nvSpPr>
          <p:spPr bwMode="auto">
            <a:xfrm flipH="1">
              <a:off x="624" y="1488"/>
              <a:ext cx="41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44575" name="Text Box 127"/>
          <p:cNvSpPr txBox="1">
            <a:spLocks noChangeArrowheads="1"/>
          </p:cNvSpPr>
          <p:nvPr/>
        </p:nvSpPr>
        <p:spPr bwMode="auto">
          <a:xfrm>
            <a:off x="914400" y="1447800"/>
            <a:ext cx="7645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CASE 5. CYLINDER STANDING &amp; TRIANGULAR PRISM  PENETRATING</a:t>
            </a:r>
          </a:p>
        </p:txBody>
      </p:sp>
      <p:graphicFrame>
        <p:nvGraphicFramePr>
          <p:cNvPr id="744576" name="Object 128"/>
          <p:cNvGraphicFramePr>
            <a:graphicFrameLocks noChangeAspect="1"/>
          </p:cNvGraphicFramePr>
          <p:nvPr/>
        </p:nvGraphicFramePr>
        <p:xfrm>
          <a:off x="0" y="2286000"/>
          <a:ext cx="1905000" cy="160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90" name="Bitmap Image" r:id="rId4" imgW="3619048" imgH="3057143" progId="Paint.Picture">
                  <p:embed/>
                </p:oleObj>
              </mc:Choice>
              <mc:Fallback>
                <p:oleObj name="Bitmap Image" r:id="rId4" imgW="3619048" imgH="3057143" progId="Paint.Picture">
                  <p:embed/>
                  <p:pic>
                    <p:nvPicPr>
                      <p:cNvPr id="0" name="Object 1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286000"/>
                        <a:ext cx="1905000" cy="160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4577" name="Object 129"/>
          <p:cNvGraphicFramePr>
            <a:graphicFrameLocks noChangeAspect="1"/>
          </p:cNvGraphicFramePr>
          <p:nvPr/>
        </p:nvGraphicFramePr>
        <p:xfrm>
          <a:off x="7445375" y="2262188"/>
          <a:ext cx="1698625" cy="185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91" name="Bitmap Image" r:id="rId6" imgW="2838846" imgH="3095238" progId="Paint.Picture">
                  <p:embed/>
                </p:oleObj>
              </mc:Choice>
              <mc:Fallback>
                <p:oleObj name="Bitmap Image" r:id="rId6" imgW="2838846" imgH="3095238" progId="Paint.Picture">
                  <p:embed/>
                  <p:pic>
                    <p:nvPicPr>
                      <p:cNvPr id="0" name="Object 1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5375" y="2262188"/>
                        <a:ext cx="1698625" cy="185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4578" name="Text Box 130"/>
          <p:cNvSpPr txBox="1">
            <a:spLocks noChangeArrowheads="1"/>
          </p:cNvSpPr>
          <p:nvPr/>
        </p:nvSpPr>
        <p:spPr bwMode="auto">
          <a:xfrm>
            <a:off x="76200" y="61913"/>
            <a:ext cx="6176963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srgbClr val="FF0066"/>
                </a:solidFill>
              </a:rPr>
              <a:t>Problem:</a:t>
            </a:r>
            <a:r>
              <a:rPr lang="en-US" altLang="en-US" sz="1600">
                <a:solidFill>
                  <a:srgbClr val="000000"/>
                </a:solidFill>
              </a:rPr>
              <a:t> A cylinder 50mm dia.and 70mm axis is completely penetrated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by a triangular prism of 45 mm sides.and 70 mm axis, horizontally.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One flat face of prism is parallel to Vp and Contains axis of cylinder.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Draw projections showing curves of intersections.</a:t>
            </a:r>
          </a:p>
        </p:txBody>
      </p:sp>
      <p:grpSp>
        <p:nvGrpSpPr>
          <p:cNvPr id="26668" name="Group 138"/>
          <p:cNvGrpSpPr>
            <a:grpSpLocks/>
          </p:cNvGrpSpPr>
          <p:nvPr/>
        </p:nvGrpSpPr>
        <p:grpSpPr bwMode="auto">
          <a:xfrm>
            <a:off x="8016875" y="46038"/>
            <a:ext cx="1096963" cy="182562"/>
            <a:chOff x="5050" y="29"/>
            <a:chExt cx="691" cy="115"/>
          </a:xfrm>
        </p:grpSpPr>
        <p:sp>
          <p:nvSpPr>
            <p:cNvPr id="26669" name="AutoShape 139">
              <a:hlinkClick r:id="rId8" action="ppaction://hlinksldjump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050" y="29"/>
              <a:ext cx="115" cy="115"/>
            </a:xfrm>
            <a:prstGeom prst="actionButtonHome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6670" name="AutoShape 140">
              <a:hlinkClick r:id="" action="ppaction://hlinkshowjump?jump=previousslide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280" y="29"/>
              <a:ext cx="116" cy="115"/>
            </a:xfrm>
            <a:prstGeom prst="actionButtonBackPrevious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6671" name="AutoShape 141">
              <a:hlinkClick r:id="" action="ppaction://hlinkshowjump?jump=nextslide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396" y="29"/>
              <a:ext cx="115" cy="115"/>
            </a:xfrm>
            <a:prstGeom prst="actionButtonForwardNext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6672" name="AutoShape 142">
              <a:hlinkClick r:id="" action="ppaction://hlinkshowjump?jump=firstslide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165" y="29"/>
              <a:ext cx="115" cy="115"/>
            </a:xfrm>
            <a:prstGeom prst="actionButtonBeginning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6673" name="AutoShape 143">
              <a:hlinkClick r:id="" action="ppaction://hlinkshowjump?jump=lastslide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511" y="29"/>
              <a:ext cx="115" cy="115"/>
            </a:xfrm>
            <a:prstGeom prst="actionButtonEnd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6674" name="AutoShape 144">
              <a:hlinkClick r:id="" action="ppaction://hlinkshowjump?jump=endshow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626" y="29"/>
              <a:ext cx="115" cy="115"/>
            </a:xfrm>
            <a:prstGeom prst="actionButtonBlank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B722DB0-AB54-407E-9AA6-7400FBE2D2FD}"/>
                  </a:ext>
                </a:extLst>
              </p14:cNvPr>
              <p14:cNvContentPartPr/>
              <p14:nvPr/>
            </p14:nvContentPartPr>
            <p14:xfrm>
              <a:off x="577800" y="63360"/>
              <a:ext cx="648000" cy="508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B722DB0-AB54-407E-9AA6-7400FBE2D2F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8440" y="54000"/>
                <a:ext cx="666720" cy="527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4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4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44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44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444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444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444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444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444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444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444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444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44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44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44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44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444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444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44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44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44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44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5" dur="500"/>
                                        <p:tgtEl>
                                          <p:spTgt spid="744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44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44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44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44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44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44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44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44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44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44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44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44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44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44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44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44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7445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445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44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744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744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744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44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744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744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7444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7444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7444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7445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7445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7444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7444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7445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7445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744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744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7445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7445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7445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7445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744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744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7444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7444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744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744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744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744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744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744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7444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7444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 nodeType="clickPar">
                      <p:stCondLst>
                        <p:cond delay="indefinite"/>
                      </p:stCondLst>
                      <p:childTnLst>
                        <p:par>
                          <p:cTn id="1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744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744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 nodeType="clickPar">
                      <p:stCondLst>
                        <p:cond delay="indefinite"/>
                      </p:stCondLst>
                      <p:childTnLst>
                        <p:par>
                          <p:cTn id="1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744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744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 nodeType="clickPar">
                      <p:stCondLst>
                        <p:cond delay="indefinite"/>
                      </p:stCondLst>
                      <p:childTnLst>
                        <p:par>
                          <p:cTn id="1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744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744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 nodeType="clickPar">
                      <p:stCondLst>
                        <p:cond delay="indefinite"/>
                      </p:stCondLst>
                      <p:childTnLst>
                        <p:par>
                          <p:cTn id="2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744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744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 nodeType="clickPar">
                      <p:stCondLst>
                        <p:cond delay="indefinite"/>
                      </p:stCondLst>
                      <p:childTnLst>
                        <p:par>
                          <p:cTn id="2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744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744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 nodeType="clickPar">
                      <p:stCondLst>
                        <p:cond delay="indefinite"/>
                      </p:stCondLst>
                      <p:childTnLst>
                        <p:par>
                          <p:cTn id="2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8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744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744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7445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7445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 nodeType="clickPar">
                      <p:stCondLst>
                        <p:cond delay="indefinite"/>
                      </p:stCondLst>
                      <p:childTnLst>
                        <p:par>
                          <p:cTn id="2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6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744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744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7445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7445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 nodeType="clickPar">
                      <p:stCondLst>
                        <p:cond delay="indefinite"/>
                      </p:stCondLst>
                      <p:childTnLst>
                        <p:par>
                          <p:cTn id="2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4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744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744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7445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7445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 nodeType="clickPar">
                      <p:stCondLst>
                        <p:cond delay="indefinite"/>
                      </p:stCondLst>
                      <p:childTnLst>
                        <p:par>
                          <p:cTn id="2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2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744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744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7445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7445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 nodeType="clickPar">
                      <p:stCondLst>
                        <p:cond delay="indefinite"/>
                      </p:stCondLst>
                      <p:childTnLst>
                        <p:par>
                          <p:cTn id="2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744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744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 nodeType="clickPar">
                      <p:stCondLst>
                        <p:cond delay="indefinite"/>
                      </p:stCondLst>
                      <p:childTnLst>
                        <p:par>
                          <p:cTn id="2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8" dur="500" fill="hold"/>
                                        <p:tgtEl>
                                          <p:spTgt spid="744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744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 nodeType="clickPar">
                      <p:stCondLst>
                        <p:cond delay="indefinite"/>
                      </p:stCondLst>
                      <p:childTnLst>
                        <p:par>
                          <p:cTn id="2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744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5" dur="500" fill="hold"/>
                                        <p:tgtEl>
                                          <p:spTgt spid="744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 nodeType="clickPar">
                      <p:stCondLst>
                        <p:cond delay="indefinite"/>
                      </p:stCondLst>
                      <p:childTnLst>
                        <p:par>
                          <p:cTn id="2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0" dur="500" fill="hold"/>
                                        <p:tgtEl>
                                          <p:spTgt spid="744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744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 nodeType="clickPar">
                      <p:stCondLst>
                        <p:cond delay="indefinite"/>
                      </p:stCondLst>
                      <p:childTnLst>
                        <p:par>
                          <p:cTn id="2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4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500" fill="hold"/>
                                        <p:tgtEl>
                                          <p:spTgt spid="744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744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744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744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 nodeType="clickPar">
                      <p:stCondLst>
                        <p:cond delay="indefinite"/>
                      </p:stCondLst>
                      <p:childTnLst>
                        <p:par>
                          <p:cTn id="2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2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744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744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500" fill="hold"/>
                                        <p:tgtEl>
                                          <p:spTgt spid="7445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500" fill="hold"/>
                                        <p:tgtEl>
                                          <p:spTgt spid="7445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4450" grpId="0" animBg="1"/>
      <p:bldP spid="744483" grpId="0" animBg="1"/>
      <p:bldP spid="744523" grpId="0" autoUpdateAnimBg="0"/>
      <p:bldP spid="744524" grpId="0" autoUpdateAnimBg="0"/>
      <p:bldP spid="744575" grpId="0" autoUpdateAnimBg="0"/>
      <p:bldP spid="744578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498" name="AutoShape 2"/>
          <p:cNvSpPr>
            <a:spLocks noChangeArrowheads="1"/>
          </p:cNvSpPr>
          <p:nvPr/>
        </p:nvSpPr>
        <p:spPr bwMode="auto">
          <a:xfrm>
            <a:off x="2708275" y="4016375"/>
            <a:ext cx="1560513" cy="1560513"/>
          </a:xfrm>
          <a:prstGeom prst="diamond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746499" name="Line 3"/>
          <p:cNvSpPr>
            <a:spLocks noChangeShapeType="1"/>
          </p:cNvSpPr>
          <p:nvPr/>
        </p:nvSpPr>
        <p:spPr bwMode="auto">
          <a:xfrm>
            <a:off x="1624013" y="3744913"/>
            <a:ext cx="60356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746500" name="Group 4"/>
          <p:cNvGrpSpPr>
            <a:grpSpLocks/>
          </p:cNvGrpSpPr>
          <p:nvPr/>
        </p:nvGrpSpPr>
        <p:grpSpPr bwMode="auto">
          <a:xfrm>
            <a:off x="5421313" y="1643063"/>
            <a:ext cx="1560512" cy="2101850"/>
            <a:chOff x="1056" y="1200"/>
            <a:chExt cx="1104" cy="1488"/>
          </a:xfrm>
        </p:grpSpPr>
        <p:sp>
          <p:nvSpPr>
            <p:cNvPr id="28831" name="Rectangle 5"/>
            <p:cNvSpPr>
              <a:spLocks noChangeArrowheads="1"/>
            </p:cNvSpPr>
            <p:nvPr/>
          </p:nvSpPr>
          <p:spPr bwMode="auto">
            <a:xfrm>
              <a:off x="1056" y="1200"/>
              <a:ext cx="1104" cy="14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8832" name="Line 6"/>
            <p:cNvSpPr>
              <a:spLocks noChangeShapeType="1"/>
            </p:cNvSpPr>
            <p:nvPr/>
          </p:nvSpPr>
          <p:spPr bwMode="auto">
            <a:xfrm flipV="1">
              <a:off x="1600" y="1200"/>
              <a:ext cx="0" cy="14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46503" name="AutoShape 7"/>
          <p:cNvSpPr>
            <a:spLocks noChangeArrowheads="1"/>
          </p:cNvSpPr>
          <p:nvPr/>
        </p:nvSpPr>
        <p:spPr bwMode="auto">
          <a:xfrm rot="1005927">
            <a:off x="5546725" y="2049463"/>
            <a:ext cx="1289050" cy="1289050"/>
          </a:xfrm>
          <a:prstGeom prst="diamond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746504" name="Text Box 8"/>
          <p:cNvSpPr txBox="1">
            <a:spLocks noChangeArrowheads="1"/>
          </p:cNvSpPr>
          <p:nvPr/>
        </p:nvSpPr>
        <p:spPr bwMode="auto">
          <a:xfrm>
            <a:off x="1609725" y="3517900"/>
            <a:ext cx="330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X</a:t>
            </a:r>
          </a:p>
        </p:txBody>
      </p:sp>
      <p:sp>
        <p:nvSpPr>
          <p:cNvPr id="746505" name="Text Box 9"/>
          <p:cNvSpPr txBox="1">
            <a:spLocks noChangeArrowheads="1"/>
          </p:cNvSpPr>
          <p:nvPr/>
        </p:nvSpPr>
        <p:spPr bwMode="auto">
          <a:xfrm>
            <a:off x="7412038" y="3541713"/>
            <a:ext cx="330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Y</a:t>
            </a:r>
          </a:p>
        </p:txBody>
      </p:sp>
      <p:grpSp>
        <p:nvGrpSpPr>
          <p:cNvPr id="746506" name="Group 10"/>
          <p:cNvGrpSpPr>
            <a:grpSpLocks/>
          </p:cNvGrpSpPr>
          <p:nvPr/>
        </p:nvGrpSpPr>
        <p:grpSpPr bwMode="auto">
          <a:xfrm>
            <a:off x="2697163" y="1643063"/>
            <a:ext cx="1571625" cy="2101850"/>
            <a:chOff x="1528" y="1104"/>
            <a:chExt cx="1112" cy="1488"/>
          </a:xfrm>
        </p:grpSpPr>
        <p:grpSp>
          <p:nvGrpSpPr>
            <p:cNvPr id="28821" name="Group 11"/>
            <p:cNvGrpSpPr>
              <a:grpSpLocks/>
            </p:cNvGrpSpPr>
            <p:nvPr/>
          </p:nvGrpSpPr>
          <p:grpSpPr bwMode="auto">
            <a:xfrm>
              <a:off x="1536" y="1104"/>
              <a:ext cx="1104" cy="1488"/>
              <a:chOff x="1536" y="1104"/>
              <a:chExt cx="1104" cy="1488"/>
            </a:xfrm>
          </p:grpSpPr>
          <p:sp>
            <p:nvSpPr>
              <p:cNvPr id="28824" name="Line 12"/>
              <p:cNvSpPr>
                <a:spLocks noChangeShapeType="1"/>
              </p:cNvSpPr>
              <p:nvPr/>
            </p:nvSpPr>
            <p:spPr bwMode="auto">
              <a:xfrm flipV="1">
                <a:off x="2080" y="1104"/>
                <a:ext cx="0" cy="14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8825" name="Line 13"/>
              <p:cNvSpPr>
                <a:spLocks noChangeShapeType="1"/>
              </p:cNvSpPr>
              <p:nvPr/>
            </p:nvSpPr>
            <p:spPr bwMode="auto">
              <a:xfrm>
                <a:off x="1536" y="2304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8826" name="Line 14"/>
              <p:cNvSpPr>
                <a:spLocks noChangeShapeType="1"/>
              </p:cNvSpPr>
              <p:nvPr/>
            </p:nvSpPr>
            <p:spPr bwMode="auto">
              <a:xfrm>
                <a:off x="2640" y="2304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8827" name="Line 15"/>
              <p:cNvSpPr>
                <a:spLocks noChangeShapeType="1"/>
              </p:cNvSpPr>
              <p:nvPr/>
            </p:nvSpPr>
            <p:spPr bwMode="auto">
              <a:xfrm>
                <a:off x="1536" y="2592"/>
                <a:ext cx="110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8828" name="Line 16"/>
              <p:cNvSpPr>
                <a:spLocks noChangeShapeType="1"/>
              </p:cNvSpPr>
              <p:nvPr/>
            </p:nvSpPr>
            <p:spPr bwMode="auto">
              <a:xfrm flipV="1">
                <a:off x="1536" y="1104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8829" name="Line 17"/>
              <p:cNvSpPr>
                <a:spLocks noChangeShapeType="1"/>
              </p:cNvSpPr>
              <p:nvPr/>
            </p:nvSpPr>
            <p:spPr bwMode="auto">
              <a:xfrm>
                <a:off x="1536" y="1104"/>
                <a:ext cx="110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8830" name="Line 18"/>
              <p:cNvSpPr>
                <a:spLocks noChangeShapeType="1"/>
              </p:cNvSpPr>
              <p:nvPr/>
            </p:nvSpPr>
            <p:spPr bwMode="auto">
              <a:xfrm>
                <a:off x="2640" y="1104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28822" name="Line 19"/>
            <p:cNvSpPr>
              <a:spLocks noChangeShapeType="1"/>
            </p:cNvSpPr>
            <p:nvPr/>
          </p:nvSpPr>
          <p:spPr bwMode="auto">
            <a:xfrm>
              <a:off x="1528" y="1344"/>
              <a:ext cx="0" cy="96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8823" name="Line 20"/>
            <p:cNvSpPr>
              <a:spLocks noChangeShapeType="1"/>
            </p:cNvSpPr>
            <p:nvPr/>
          </p:nvSpPr>
          <p:spPr bwMode="auto">
            <a:xfrm>
              <a:off x="2640" y="1392"/>
              <a:ext cx="0" cy="91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46517" name="Group 21"/>
          <p:cNvGrpSpPr>
            <a:grpSpLocks/>
          </p:cNvGrpSpPr>
          <p:nvPr/>
        </p:nvGrpSpPr>
        <p:grpSpPr bwMode="auto">
          <a:xfrm rot="836538">
            <a:off x="5387975" y="1849438"/>
            <a:ext cx="1709738" cy="1719262"/>
            <a:chOff x="3451" y="1250"/>
            <a:chExt cx="1210" cy="1217"/>
          </a:xfrm>
        </p:grpSpPr>
        <p:sp>
          <p:nvSpPr>
            <p:cNvPr id="28817" name="Text Box 22"/>
            <p:cNvSpPr txBox="1">
              <a:spLocks noChangeArrowheads="1"/>
            </p:cNvSpPr>
            <p:nvPr/>
          </p:nvSpPr>
          <p:spPr bwMode="auto">
            <a:xfrm>
              <a:off x="3985" y="1250"/>
              <a:ext cx="259" cy="2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a”</a:t>
              </a:r>
            </a:p>
          </p:txBody>
        </p:sp>
        <p:sp>
          <p:nvSpPr>
            <p:cNvPr id="28818" name="Text Box 23"/>
            <p:cNvSpPr txBox="1">
              <a:spLocks noChangeArrowheads="1"/>
            </p:cNvSpPr>
            <p:nvPr/>
          </p:nvSpPr>
          <p:spPr bwMode="auto">
            <a:xfrm>
              <a:off x="3451" y="1637"/>
              <a:ext cx="258" cy="2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e”</a:t>
              </a:r>
            </a:p>
          </p:txBody>
        </p:sp>
        <p:sp>
          <p:nvSpPr>
            <p:cNvPr id="28819" name="Text Box 24"/>
            <p:cNvSpPr txBox="1">
              <a:spLocks noChangeArrowheads="1"/>
            </p:cNvSpPr>
            <p:nvPr/>
          </p:nvSpPr>
          <p:spPr bwMode="auto">
            <a:xfrm>
              <a:off x="4395" y="1676"/>
              <a:ext cx="266" cy="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b”</a:t>
              </a:r>
            </a:p>
          </p:txBody>
        </p:sp>
        <p:sp>
          <p:nvSpPr>
            <p:cNvPr id="28820" name="Text Box 25"/>
            <p:cNvSpPr txBox="1">
              <a:spLocks noChangeArrowheads="1"/>
            </p:cNvSpPr>
            <p:nvPr/>
          </p:nvSpPr>
          <p:spPr bwMode="auto">
            <a:xfrm>
              <a:off x="3965" y="2229"/>
              <a:ext cx="266" cy="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d”</a:t>
              </a:r>
            </a:p>
          </p:txBody>
        </p:sp>
      </p:grpSp>
      <p:grpSp>
        <p:nvGrpSpPr>
          <p:cNvPr id="746522" name="Group 26"/>
          <p:cNvGrpSpPr>
            <a:grpSpLocks/>
          </p:cNvGrpSpPr>
          <p:nvPr/>
        </p:nvGrpSpPr>
        <p:grpSpPr bwMode="auto">
          <a:xfrm>
            <a:off x="2505075" y="3802063"/>
            <a:ext cx="1970088" cy="1966912"/>
            <a:chOff x="1392" y="2632"/>
            <a:chExt cx="1394" cy="1392"/>
          </a:xfrm>
        </p:grpSpPr>
        <p:sp>
          <p:nvSpPr>
            <p:cNvPr id="28813" name="Text Box 27"/>
            <p:cNvSpPr txBox="1">
              <a:spLocks noChangeArrowheads="1"/>
            </p:cNvSpPr>
            <p:nvPr/>
          </p:nvSpPr>
          <p:spPr bwMode="auto">
            <a:xfrm>
              <a:off x="1392" y="3184"/>
              <a:ext cx="193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8814" name="Text Box 28"/>
            <p:cNvSpPr txBox="1">
              <a:spLocks noChangeArrowheads="1"/>
            </p:cNvSpPr>
            <p:nvPr/>
          </p:nvSpPr>
          <p:spPr bwMode="auto">
            <a:xfrm>
              <a:off x="1871" y="3808"/>
              <a:ext cx="194" cy="2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8815" name="Text Box 29"/>
            <p:cNvSpPr txBox="1">
              <a:spLocks noChangeArrowheads="1"/>
            </p:cNvSpPr>
            <p:nvPr/>
          </p:nvSpPr>
          <p:spPr bwMode="auto">
            <a:xfrm>
              <a:off x="2593" y="3166"/>
              <a:ext cx="193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28816" name="Text Box 30"/>
            <p:cNvSpPr txBox="1">
              <a:spLocks noChangeArrowheads="1"/>
            </p:cNvSpPr>
            <p:nvPr/>
          </p:nvSpPr>
          <p:spPr bwMode="auto">
            <a:xfrm>
              <a:off x="1968" y="2632"/>
              <a:ext cx="193" cy="2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4</a:t>
              </a:r>
            </a:p>
          </p:txBody>
        </p:sp>
      </p:grpSp>
      <p:grpSp>
        <p:nvGrpSpPr>
          <p:cNvPr id="746527" name="Group 31"/>
          <p:cNvGrpSpPr>
            <a:grpSpLocks/>
          </p:cNvGrpSpPr>
          <p:nvPr/>
        </p:nvGrpSpPr>
        <p:grpSpPr bwMode="auto">
          <a:xfrm>
            <a:off x="2573338" y="1371600"/>
            <a:ext cx="1892300" cy="327025"/>
            <a:chOff x="1440" y="912"/>
            <a:chExt cx="1339" cy="231"/>
          </a:xfrm>
        </p:grpSpPr>
        <p:sp>
          <p:nvSpPr>
            <p:cNvPr id="28809" name="Text Box 32"/>
            <p:cNvSpPr txBox="1">
              <a:spLocks noChangeArrowheads="1"/>
            </p:cNvSpPr>
            <p:nvPr/>
          </p:nvSpPr>
          <p:spPr bwMode="auto">
            <a:xfrm>
              <a:off x="1440" y="928"/>
              <a:ext cx="235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1’</a:t>
              </a:r>
            </a:p>
          </p:txBody>
        </p:sp>
        <p:sp>
          <p:nvSpPr>
            <p:cNvPr id="28810" name="Text Box 33"/>
            <p:cNvSpPr txBox="1">
              <a:spLocks noChangeArrowheads="1"/>
            </p:cNvSpPr>
            <p:nvPr/>
          </p:nvSpPr>
          <p:spPr bwMode="auto">
            <a:xfrm>
              <a:off x="1968" y="912"/>
              <a:ext cx="235" cy="2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2’</a:t>
              </a:r>
            </a:p>
          </p:txBody>
        </p:sp>
        <p:sp>
          <p:nvSpPr>
            <p:cNvPr id="28811" name="Text Box 34"/>
            <p:cNvSpPr txBox="1">
              <a:spLocks noChangeArrowheads="1"/>
            </p:cNvSpPr>
            <p:nvPr/>
          </p:nvSpPr>
          <p:spPr bwMode="auto">
            <a:xfrm>
              <a:off x="2063" y="912"/>
              <a:ext cx="235" cy="2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4’</a:t>
              </a:r>
            </a:p>
          </p:txBody>
        </p:sp>
        <p:sp>
          <p:nvSpPr>
            <p:cNvPr id="28812" name="Text Box 35"/>
            <p:cNvSpPr txBox="1">
              <a:spLocks noChangeArrowheads="1"/>
            </p:cNvSpPr>
            <p:nvPr/>
          </p:nvSpPr>
          <p:spPr bwMode="auto">
            <a:xfrm>
              <a:off x="2544" y="912"/>
              <a:ext cx="235" cy="2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3’</a:t>
              </a:r>
            </a:p>
          </p:txBody>
        </p:sp>
      </p:grpSp>
      <p:grpSp>
        <p:nvGrpSpPr>
          <p:cNvPr id="746532" name="Group 36"/>
          <p:cNvGrpSpPr>
            <a:grpSpLocks/>
          </p:cNvGrpSpPr>
          <p:nvPr/>
        </p:nvGrpSpPr>
        <p:grpSpPr bwMode="auto">
          <a:xfrm>
            <a:off x="5295900" y="1414463"/>
            <a:ext cx="1912938" cy="327025"/>
            <a:chOff x="1440" y="912"/>
            <a:chExt cx="1353" cy="232"/>
          </a:xfrm>
        </p:grpSpPr>
        <p:sp>
          <p:nvSpPr>
            <p:cNvPr id="28805" name="Text Box 37"/>
            <p:cNvSpPr txBox="1">
              <a:spLocks noChangeArrowheads="1"/>
            </p:cNvSpPr>
            <p:nvPr/>
          </p:nvSpPr>
          <p:spPr bwMode="auto">
            <a:xfrm>
              <a:off x="1440" y="928"/>
              <a:ext cx="249" cy="2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4”</a:t>
              </a:r>
            </a:p>
          </p:txBody>
        </p:sp>
        <p:sp>
          <p:nvSpPr>
            <p:cNvPr id="28806" name="Text Box 38"/>
            <p:cNvSpPr txBox="1">
              <a:spLocks noChangeArrowheads="1"/>
            </p:cNvSpPr>
            <p:nvPr/>
          </p:nvSpPr>
          <p:spPr bwMode="auto">
            <a:xfrm>
              <a:off x="1968" y="912"/>
              <a:ext cx="249" cy="2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1”</a:t>
              </a:r>
            </a:p>
          </p:txBody>
        </p:sp>
        <p:sp>
          <p:nvSpPr>
            <p:cNvPr id="28807" name="Text Box 39"/>
            <p:cNvSpPr txBox="1">
              <a:spLocks noChangeArrowheads="1"/>
            </p:cNvSpPr>
            <p:nvPr/>
          </p:nvSpPr>
          <p:spPr bwMode="auto">
            <a:xfrm>
              <a:off x="2064" y="912"/>
              <a:ext cx="250" cy="2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3”</a:t>
              </a:r>
            </a:p>
          </p:txBody>
        </p:sp>
        <p:sp>
          <p:nvSpPr>
            <p:cNvPr id="28808" name="Text Box 40"/>
            <p:cNvSpPr txBox="1">
              <a:spLocks noChangeArrowheads="1"/>
            </p:cNvSpPr>
            <p:nvPr/>
          </p:nvSpPr>
          <p:spPr bwMode="auto">
            <a:xfrm>
              <a:off x="2544" y="912"/>
              <a:ext cx="249" cy="2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2”</a:t>
              </a:r>
            </a:p>
          </p:txBody>
        </p:sp>
      </p:grpSp>
      <p:sp>
        <p:nvSpPr>
          <p:cNvPr id="746537" name="Line 41"/>
          <p:cNvSpPr>
            <a:spLocks noChangeShapeType="1"/>
          </p:cNvSpPr>
          <p:nvPr/>
        </p:nvSpPr>
        <p:spPr bwMode="auto">
          <a:xfrm flipV="1">
            <a:off x="5229225" y="3078163"/>
            <a:ext cx="1220788" cy="677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6538" name="Text Box 42"/>
          <p:cNvSpPr txBox="1">
            <a:spLocks noChangeArrowheads="1"/>
          </p:cNvSpPr>
          <p:nvPr/>
        </p:nvSpPr>
        <p:spPr bwMode="auto">
          <a:xfrm>
            <a:off x="5489575" y="3519488"/>
            <a:ext cx="419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30</a:t>
            </a:r>
            <a:r>
              <a:rPr lang="en-US" altLang="en-US" sz="1400" baseline="30000">
                <a:solidFill>
                  <a:srgbClr val="000000"/>
                </a:solidFill>
              </a:rPr>
              <a:t>0</a:t>
            </a:r>
          </a:p>
        </p:txBody>
      </p:sp>
      <p:grpSp>
        <p:nvGrpSpPr>
          <p:cNvPr id="746539" name="Group 43"/>
          <p:cNvGrpSpPr>
            <a:grpSpLocks/>
          </p:cNvGrpSpPr>
          <p:nvPr/>
        </p:nvGrpSpPr>
        <p:grpSpPr bwMode="auto">
          <a:xfrm>
            <a:off x="1895475" y="2049463"/>
            <a:ext cx="4883150" cy="1289050"/>
            <a:chOff x="960" y="1392"/>
            <a:chExt cx="3456" cy="912"/>
          </a:xfrm>
        </p:grpSpPr>
        <p:sp>
          <p:nvSpPr>
            <p:cNvPr id="28799" name="Line 44"/>
            <p:cNvSpPr>
              <a:spLocks noChangeShapeType="1"/>
            </p:cNvSpPr>
            <p:nvPr/>
          </p:nvSpPr>
          <p:spPr bwMode="auto">
            <a:xfrm flipH="1">
              <a:off x="1008" y="1392"/>
              <a:ext cx="31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8800" name="Line 45"/>
            <p:cNvSpPr>
              <a:spLocks noChangeShapeType="1"/>
            </p:cNvSpPr>
            <p:nvPr/>
          </p:nvSpPr>
          <p:spPr bwMode="auto">
            <a:xfrm flipH="1">
              <a:off x="960" y="1968"/>
              <a:ext cx="34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8801" name="Line 46"/>
            <p:cNvSpPr>
              <a:spLocks noChangeShapeType="1"/>
            </p:cNvSpPr>
            <p:nvPr/>
          </p:nvSpPr>
          <p:spPr bwMode="auto">
            <a:xfrm flipH="1">
              <a:off x="1008" y="2304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8802" name="Line 47"/>
            <p:cNvSpPr>
              <a:spLocks noChangeShapeType="1"/>
            </p:cNvSpPr>
            <p:nvPr/>
          </p:nvSpPr>
          <p:spPr bwMode="auto">
            <a:xfrm flipH="1">
              <a:off x="1008" y="1728"/>
              <a:ext cx="19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8803" name="Line 48"/>
            <p:cNvSpPr>
              <a:spLocks noChangeShapeType="1"/>
            </p:cNvSpPr>
            <p:nvPr/>
          </p:nvSpPr>
          <p:spPr bwMode="auto">
            <a:xfrm flipH="1">
              <a:off x="1392" y="1488"/>
              <a:ext cx="259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8804" name="Line 49"/>
            <p:cNvSpPr>
              <a:spLocks noChangeShapeType="1"/>
            </p:cNvSpPr>
            <p:nvPr/>
          </p:nvSpPr>
          <p:spPr bwMode="auto">
            <a:xfrm flipH="1">
              <a:off x="1344" y="2208"/>
              <a:ext cx="264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46546" name="Group 50"/>
          <p:cNvGrpSpPr>
            <a:grpSpLocks/>
          </p:cNvGrpSpPr>
          <p:nvPr/>
        </p:nvGrpSpPr>
        <p:grpSpPr bwMode="auto">
          <a:xfrm>
            <a:off x="1963738" y="2049463"/>
            <a:ext cx="2779712" cy="1289050"/>
            <a:chOff x="1008" y="1392"/>
            <a:chExt cx="1968" cy="912"/>
          </a:xfrm>
        </p:grpSpPr>
        <p:sp>
          <p:nvSpPr>
            <p:cNvPr id="28797" name="Line 51"/>
            <p:cNvSpPr>
              <a:spLocks noChangeShapeType="1"/>
            </p:cNvSpPr>
            <p:nvPr/>
          </p:nvSpPr>
          <p:spPr bwMode="auto">
            <a:xfrm>
              <a:off x="1008" y="1392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8798" name="Line 52"/>
            <p:cNvSpPr>
              <a:spLocks noChangeShapeType="1"/>
            </p:cNvSpPr>
            <p:nvPr/>
          </p:nvSpPr>
          <p:spPr bwMode="auto">
            <a:xfrm>
              <a:off x="2976" y="1392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46549" name="Group 53"/>
          <p:cNvGrpSpPr>
            <a:grpSpLocks/>
          </p:cNvGrpSpPr>
          <p:nvPr/>
        </p:nvGrpSpPr>
        <p:grpSpPr bwMode="auto">
          <a:xfrm>
            <a:off x="3454400" y="4016375"/>
            <a:ext cx="3595688" cy="1560513"/>
            <a:chOff x="2064" y="2784"/>
            <a:chExt cx="2544" cy="1104"/>
          </a:xfrm>
        </p:grpSpPr>
        <p:sp>
          <p:nvSpPr>
            <p:cNvPr id="28794" name="Line 54"/>
            <p:cNvSpPr>
              <a:spLocks noChangeShapeType="1"/>
            </p:cNvSpPr>
            <p:nvPr/>
          </p:nvSpPr>
          <p:spPr bwMode="auto">
            <a:xfrm>
              <a:off x="2064" y="2784"/>
              <a:ext cx="13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8795" name="Line 55"/>
            <p:cNvSpPr>
              <a:spLocks noChangeShapeType="1"/>
            </p:cNvSpPr>
            <p:nvPr/>
          </p:nvSpPr>
          <p:spPr bwMode="auto">
            <a:xfrm>
              <a:off x="2640" y="3336"/>
              <a:ext cx="13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8796" name="Line 56"/>
            <p:cNvSpPr>
              <a:spLocks noChangeShapeType="1"/>
            </p:cNvSpPr>
            <p:nvPr/>
          </p:nvSpPr>
          <p:spPr bwMode="auto">
            <a:xfrm>
              <a:off x="2064" y="3888"/>
              <a:ext cx="25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46553" name="Group 57"/>
          <p:cNvGrpSpPr>
            <a:grpSpLocks/>
          </p:cNvGrpSpPr>
          <p:nvPr/>
        </p:nvGrpSpPr>
        <p:grpSpPr bwMode="auto">
          <a:xfrm>
            <a:off x="5421313" y="3609975"/>
            <a:ext cx="1560512" cy="1966913"/>
            <a:chOff x="3456" y="2496"/>
            <a:chExt cx="1104" cy="1392"/>
          </a:xfrm>
        </p:grpSpPr>
        <p:sp>
          <p:nvSpPr>
            <p:cNvPr id="28791" name="Line 58"/>
            <p:cNvSpPr>
              <a:spLocks noChangeShapeType="1"/>
            </p:cNvSpPr>
            <p:nvPr/>
          </p:nvSpPr>
          <p:spPr bwMode="auto">
            <a:xfrm>
              <a:off x="4560" y="2544"/>
              <a:ext cx="0" cy="13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8792" name="Line 59"/>
            <p:cNvSpPr>
              <a:spLocks noChangeShapeType="1"/>
            </p:cNvSpPr>
            <p:nvPr/>
          </p:nvSpPr>
          <p:spPr bwMode="auto">
            <a:xfrm>
              <a:off x="3992" y="2496"/>
              <a:ext cx="0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8793" name="Line 60"/>
            <p:cNvSpPr>
              <a:spLocks noChangeShapeType="1"/>
            </p:cNvSpPr>
            <p:nvPr/>
          </p:nvSpPr>
          <p:spPr bwMode="auto">
            <a:xfrm>
              <a:off x="3456" y="2496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46557" name="Line 61"/>
          <p:cNvSpPr>
            <a:spLocks noChangeShapeType="1"/>
          </p:cNvSpPr>
          <p:nvPr/>
        </p:nvSpPr>
        <p:spPr bwMode="auto">
          <a:xfrm rot="23214">
            <a:off x="5105400" y="3744913"/>
            <a:ext cx="2103438" cy="2035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6558" name="Line 62"/>
          <p:cNvSpPr>
            <a:spLocks noChangeShapeType="1"/>
          </p:cNvSpPr>
          <p:nvPr/>
        </p:nvSpPr>
        <p:spPr bwMode="auto">
          <a:xfrm flipH="1">
            <a:off x="1624013" y="2660650"/>
            <a:ext cx="3459162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6559" name="Oval 63"/>
          <p:cNvSpPr>
            <a:spLocks noChangeArrowheads="1"/>
          </p:cNvSpPr>
          <p:nvPr/>
        </p:nvSpPr>
        <p:spPr bwMode="auto">
          <a:xfrm>
            <a:off x="4246563" y="2162175"/>
            <a:ext cx="68262" cy="68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746560" name="Oval 64"/>
          <p:cNvSpPr>
            <a:spLocks noChangeArrowheads="1"/>
          </p:cNvSpPr>
          <p:nvPr/>
        </p:nvSpPr>
        <p:spPr bwMode="auto">
          <a:xfrm>
            <a:off x="4246563" y="3146425"/>
            <a:ext cx="68262" cy="68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746561" name="Oval 65"/>
          <p:cNvSpPr>
            <a:spLocks noChangeArrowheads="1"/>
          </p:cNvSpPr>
          <p:nvPr/>
        </p:nvSpPr>
        <p:spPr bwMode="auto">
          <a:xfrm>
            <a:off x="2663825" y="3157538"/>
            <a:ext cx="68263" cy="682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746562" name="Oval 66"/>
          <p:cNvSpPr>
            <a:spLocks noChangeArrowheads="1"/>
          </p:cNvSpPr>
          <p:nvPr/>
        </p:nvSpPr>
        <p:spPr bwMode="auto">
          <a:xfrm>
            <a:off x="2663825" y="2151063"/>
            <a:ext cx="68263" cy="682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746563" name="Line 67"/>
          <p:cNvSpPr>
            <a:spLocks noChangeShapeType="1"/>
          </p:cNvSpPr>
          <p:nvPr/>
        </p:nvSpPr>
        <p:spPr bwMode="auto">
          <a:xfrm flipV="1">
            <a:off x="3659188" y="2852738"/>
            <a:ext cx="0" cy="257651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6564" name="Oval 68"/>
          <p:cNvSpPr>
            <a:spLocks noChangeArrowheads="1"/>
          </p:cNvSpPr>
          <p:nvPr/>
        </p:nvSpPr>
        <p:spPr bwMode="auto">
          <a:xfrm>
            <a:off x="3613150" y="2817813"/>
            <a:ext cx="68263" cy="682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746565" name="Line 69"/>
          <p:cNvSpPr>
            <a:spLocks noChangeShapeType="1"/>
          </p:cNvSpPr>
          <p:nvPr/>
        </p:nvSpPr>
        <p:spPr bwMode="auto">
          <a:xfrm flipV="1">
            <a:off x="3319463" y="2863850"/>
            <a:ext cx="0" cy="2509838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6566" name="Oval 70"/>
          <p:cNvSpPr>
            <a:spLocks noChangeArrowheads="1"/>
          </p:cNvSpPr>
          <p:nvPr/>
        </p:nvSpPr>
        <p:spPr bwMode="auto">
          <a:xfrm>
            <a:off x="3275013" y="2817813"/>
            <a:ext cx="66675" cy="682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grpSp>
        <p:nvGrpSpPr>
          <p:cNvPr id="746567" name="Group 71"/>
          <p:cNvGrpSpPr>
            <a:grpSpLocks/>
          </p:cNvGrpSpPr>
          <p:nvPr/>
        </p:nvGrpSpPr>
        <p:grpSpPr bwMode="auto">
          <a:xfrm>
            <a:off x="1963738" y="2049463"/>
            <a:ext cx="4814887" cy="3324225"/>
            <a:chOff x="1008" y="1392"/>
            <a:chExt cx="3408" cy="2352"/>
          </a:xfrm>
        </p:grpSpPr>
        <p:sp>
          <p:nvSpPr>
            <p:cNvPr id="28783" name="Line 72"/>
            <p:cNvSpPr>
              <a:spLocks noChangeShapeType="1"/>
            </p:cNvSpPr>
            <p:nvPr/>
          </p:nvSpPr>
          <p:spPr bwMode="auto">
            <a:xfrm>
              <a:off x="4416" y="1968"/>
              <a:ext cx="0" cy="177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8784" name="Line 73"/>
            <p:cNvSpPr>
              <a:spLocks noChangeShapeType="1"/>
            </p:cNvSpPr>
            <p:nvPr/>
          </p:nvSpPr>
          <p:spPr bwMode="auto">
            <a:xfrm flipH="1">
              <a:off x="2208" y="3744"/>
              <a:ext cx="2208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8785" name="Line 74"/>
            <p:cNvSpPr>
              <a:spLocks noChangeShapeType="1"/>
            </p:cNvSpPr>
            <p:nvPr/>
          </p:nvSpPr>
          <p:spPr bwMode="auto">
            <a:xfrm>
              <a:off x="4128" y="1392"/>
              <a:ext cx="0" cy="206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8786" name="Line 75"/>
            <p:cNvSpPr>
              <a:spLocks noChangeShapeType="1"/>
            </p:cNvSpPr>
            <p:nvPr/>
          </p:nvSpPr>
          <p:spPr bwMode="auto">
            <a:xfrm flipH="1">
              <a:off x="1008" y="3456"/>
              <a:ext cx="312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8787" name="Line 76"/>
            <p:cNvSpPr>
              <a:spLocks noChangeShapeType="1"/>
            </p:cNvSpPr>
            <p:nvPr/>
          </p:nvSpPr>
          <p:spPr bwMode="auto">
            <a:xfrm>
              <a:off x="3552" y="1728"/>
              <a:ext cx="0" cy="120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8788" name="Line 77"/>
            <p:cNvSpPr>
              <a:spLocks noChangeShapeType="1"/>
            </p:cNvSpPr>
            <p:nvPr/>
          </p:nvSpPr>
          <p:spPr bwMode="auto">
            <a:xfrm flipH="1">
              <a:off x="1008" y="2880"/>
              <a:ext cx="2544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8789" name="Line 78"/>
            <p:cNvSpPr>
              <a:spLocks noChangeShapeType="1"/>
            </p:cNvSpPr>
            <p:nvPr/>
          </p:nvSpPr>
          <p:spPr bwMode="auto">
            <a:xfrm>
              <a:off x="3888" y="2304"/>
              <a:ext cx="0" cy="91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8790" name="Line 79"/>
            <p:cNvSpPr>
              <a:spLocks noChangeShapeType="1"/>
            </p:cNvSpPr>
            <p:nvPr/>
          </p:nvSpPr>
          <p:spPr bwMode="auto">
            <a:xfrm flipH="1">
              <a:off x="1008" y="3216"/>
              <a:ext cx="288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46576" name="Group 80"/>
          <p:cNvGrpSpPr>
            <a:grpSpLocks/>
          </p:cNvGrpSpPr>
          <p:nvPr/>
        </p:nvGrpSpPr>
        <p:grpSpPr bwMode="auto">
          <a:xfrm>
            <a:off x="1963738" y="4152900"/>
            <a:ext cx="2779712" cy="1231900"/>
            <a:chOff x="1008" y="2880"/>
            <a:chExt cx="1968" cy="872"/>
          </a:xfrm>
        </p:grpSpPr>
        <p:sp>
          <p:nvSpPr>
            <p:cNvPr id="28775" name="Line 81"/>
            <p:cNvSpPr>
              <a:spLocks noChangeShapeType="1"/>
            </p:cNvSpPr>
            <p:nvPr/>
          </p:nvSpPr>
          <p:spPr bwMode="auto">
            <a:xfrm>
              <a:off x="1008" y="2888"/>
              <a:ext cx="0" cy="86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8776" name="Line 82"/>
            <p:cNvSpPr>
              <a:spLocks noChangeShapeType="1"/>
            </p:cNvSpPr>
            <p:nvPr/>
          </p:nvSpPr>
          <p:spPr bwMode="auto">
            <a:xfrm>
              <a:off x="2976" y="2880"/>
              <a:ext cx="0" cy="86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8777" name="Line 83"/>
            <p:cNvSpPr>
              <a:spLocks noChangeShapeType="1"/>
            </p:cNvSpPr>
            <p:nvPr/>
          </p:nvSpPr>
          <p:spPr bwMode="auto">
            <a:xfrm flipH="1">
              <a:off x="1008" y="2880"/>
              <a:ext cx="96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8778" name="Line 84"/>
            <p:cNvSpPr>
              <a:spLocks noChangeShapeType="1"/>
            </p:cNvSpPr>
            <p:nvPr/>
          </p:nvSpPr>
          <p:spPr bwMode="auto">
            <a:xfrm flipH="1">
              <a:off x="1008" y="3744"/>
              <a:ext cx="96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8779" name="Line 85"/>
            <p:cNvSpPr>
              <a:spLocks noChangeShapeType="1"/>
            </p:cNvSpPr>
            <p:nvPr/>
          </p:nvSpPr>
          <p:spPr bwMode="auto">
            <a:xfrm flipH="1">
              <a:off x="2544" y="3456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8780" name="Line 86"/>
            <p:cNvSpPr>
              <a:spLocks noChangeShapeType="1"/>
            </p:cNvSpPr>
            <p:nvPr/>
          </p:nvSpPr>
          <p:spPr bwMode="auto">
            <a:xfrm flipH="1">
              <a:off x="1008" y="3456"/>
              <a:ext cx="62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8781" name="Line 87"/>
            <p:cNvSpPr>
              <a:spLocks noChangeShapeType="1"/>
            </p:cNvSpPr>
            <p:nvPr/>
          </p:nvSpPr>
          <p:spPr bwMode="auto">
            <a:xfrm flipH="1">
              <a:off x="2208" y="3744"/>
              <a:ext cx="7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8782" name="Line 88"/>
            <p:cNvSpPr>
              <a:spLocks noChangeShapeType="1"/>
            </p:cNvSpPr>
            <p:nvPr/>
          </p:nvSpPr>
          <p:spPr bwMode="auto">
            <a:xfrm flipH="1">
              <a:off x="2208" y="2880"/>
              <a:ext cx="7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46585" name="Group 89"/>
          <p:cNvGrpSpPr>
            <a:grpSpLocks/>
          </p:cNvGrpSpPr>
          <p:nvPr/>
        </p:nvGrpSpPr>
        <p:grpSpPr bwMode="auto">
          <a:xfrm>
            <a:off x="1963738" y="4152900"/>
            <a:ext cx="2779712" cy="1220788"/>
            <a:chOff x="1008" y="2880"/>
            <a:chExt cx="1968" cy="864"/>
          </a:xfrm>
        </p:grpSpPr>
        <p:sp>
          <p:nvSpPr>
            <p:cNvPr id="28771" name="Line 90"/>
            <p:cNvSpPr>
              <a:spLocks noChangeShapeType="1"/>
            </p:cNvSpPr>
            <p:nvPr/>
          </p:nvSpPr>
          <p:spPr bwMode="auto">
            <a:xfrm flipH="1">
              <a:off x="1920" y="3744"/>
              <a:ext cx="3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8772" name="Line 91"/>
            <p:cNvSpPr>
              <a:spLocks noChangeShapeType="1"/>
            </p:cNvSpPr>
            <p:nvPr/>
          </p:nvSpPr>
          <p:spPr bwMode="auto">
            <a:xfrm flipH="1">
              <a:off x="2016" y="2880"/>
              <a:ext cx="1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8773" name="Line 92"/>
            <p:cNvSpPr>
              <a:spLocks noChangeShapeType="1"/>
            </p:cNvSpPr>
            <p:nvPr/>
          </p:nvSpPr>
          <p:spPr bwMode="auto">
            <a:xfrm flipH="1">
              <a:off x="1008" y="3216"/>
              <a:ext cx="19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8774" name="Line 93"/>
            <p:cNvSpPr>
              <a:spLocks noChangeShapeType="1"/>
            </p:cNvSpPr>
            <p:nvPr/>
          </p:nvSpPr>
          <p:spPr bwMode="auto">
            <a:xfrm flipH="1">
              <a:off x="1632" y="3456"/>
              <a:ext cx="91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46590" name="Line 94"/>
          <p:cNvSpPr>
            <a:spLocks noChangeShapeType="1"/>
          </p:cNvSpPr>
          <p:nvPr/>
        </p:nvSpPr>
        <p:spPr bwMode="auto">
          <a:xfrm flipH="1">
            <a:off x="3308350" y="5362575"/>
            <a:ext cx="1349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746591" name="Group 95"/>
          <p:cNvGrpSpPr>
            <a:grpSpLocks/>
          </p:cNvGrpSpPr>
          <p:nvPr/>
        </p:nvGrpSpPr>
        <p:grpSpPr bwMode="auto">
          <a:xfrm>
            <a:off x="6156325" y="3135313"/>
            <a:ext cx="354013" cy="304800"/>
            <a:chOff x="3976" y="2160"/>
            <a:chExt cx="250" cy="216"/>
          </a:xfrm>
        </p:grpSpPr>
        <p:sp>
          <p:nvSpPr>
            <p:cNvPr id="28769" name="Oval 96"/>
            <p:cNvSpPr>
              <a:spLocks noChangeArrowheads="1"/>
            </p:cNvSpPr>
            <p:nvPr/>
          </p:nvSpPr>
          <p:spPr bwMode="auto">
            <a:xfrm>
              <a:off x="3976" y="219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8770" name="Text Box 97"/>
            <p:cNvSpPr txBox="1">
              <a:spLocks noChangeArrowheads="1"/>
            </p:cNvSpPr>
            <p:nvPr/>
          </p:nvSpPr>
          <p:spPr bwMode="auto">
            <a:xfrm>
              <a:off x="3983" y="2160"/>
              <a:ext cx="243" cy="2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c”</a:t>
              </a:r>
            </a:p>
          </p:txBody>
        </p:sp>
      </p:grpSp>
      <p:grpSp>
        <p:nvGrpSpPr>
          <p:cNvPr id="746594" name="Group 98"/>
          <p:cNvGrpSpPr>
            <a:grpSpLocks/>
          </p:cNvGrpSpPr>
          <p:nvPr/>
        </p:nvGrpSpPr>
        <p:grpSpPr bwMode="auto">
          <a:xfrm>
            <a:off x="5930900" y="1982788"/>
            <a:ext cx="306388" cy="304800"/>
            <a:chOff x="3816" y="1345"/>
            <a:chExt cx="217" cy="215"/>
          </a:xfrm>
        </p:grpSpPr>
        <p:sp>
          <p:nvSpPr>
            <p:cNvPr id="28767" name="Oval 99"/>
            <p:cNvSpPr>
              <a:spLocks noChangeArrowheads="1"/>
            </p:cNvSpPr>
            <p:nvPr/>
          </p:nvSpPr>
          <p:spPr bwMode="auto">
            <a:xfrm>
              <a:off x="3976" y="145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8768" name="Text Box 100"/>
            <p:cNvSpPr txBox="1">
              <a:spLocks noChangeArrowheads="1"/>
            </p:cNvSpPr>
            <p:nvPr/>
          </p:nvSpPr>
          <p:spPr bwMode="auto">
            <a:xfrm>
              <a:off x="3816" y="1345"/>
              <a:ext cx="217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solidFill>
                    <a:srgbClr val="000000"/>
                  </a:solidFill>
                  <a:latin typeface="Arial" panose="020B0604020202020204" pitchFamily="34" charset="0"/>
                </a:rPr>
                <a:t>f</a:t>
              </a:r>
              <a:r>
                <a:rPr lang="en-US" altLang="en-US" sz="1400">
                  <a:solidFill>
                    <a:srgbClr val="000000"/>
                  </a:solidFill>
                </a:rPr>
                <a:t>”</a:t>
              </a:r>
            </a:p>
          </p:txBody>
        </p:sp>
      </p:grpSp>
      <p:grpSp>
        <p:nvGrpSpPr>
          <p:cNvPr id="746597" name="Group 101"/>
          <p:cNvGrpSpPr>
            <a:grpSpLocks/>
          </p:cNvGrpSpPr>
          <p:nvPr/>
        </p:nvGrpSpPr>
        <p:grpSpPr bwMode="auto">
          <a:xfrm>
            <a:off x="3624263" y="2490788"/>
            <a:ext cx="68262" cy="441325"/>
            <a:chOff x="2184" y="1704"/>
            <a:chExt cx="48" cy="312"/>
          </a:xfrm>
        </p:grpSpPr>
        <p:sp>
          <p:nvSpPr>
            <p:cNvPr id="28765" name="Line 102"/>
            <p:cNvSpPr>
              <a:spLocks noChangeShapeType="1"/>
            </p:cNvSpPr>
            <p:nvPr/>
          </p:nvSpPr>
          <p:spPr bwMode="auto">
            <a:xfrm flipV="1">
              <a:off x="2208" y="172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8766" name="Oval 103"/>
            <p:cNvSpPr>
              <a:spLocks noChangeArrowheads="1"/>
            </p:cNvSpPr>
            <p:nvPr/>
          </p:nvSpPr>
          <p:spPr bwMode="auto">
            <a:xfrm>
              <a:off x="2184" y="170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</p:grpSp>
      <p:grpSp>
        <p:nvGrpSpPr>
          <p:cNvPr id="746600" name="Group 104"/>
          <p:cNvGrpSpPr>
            <a:grpSpLocks/>
          </p:cNvGrpSpPr>
          <p:nvPr/>
        </p:nvGrpSpPr>
        <p:grpSpPr bwMode="auto">
          <a:xfrm>
            <a:off x="3286125" y="2490788"/>
            <a:ext cx="66675" cy="441325"/>
            <a:chOff x="1944" y="1704"/>
            <a:chExt cx="48" cy="312"/>
          </a:xfrm>
        </p:grpSpPr>
        <p:sp>
          <p:nvSpPr>
            <p:cNvPr id="28763" name="Line 105"/>
            <p:cNvSpPr>
              <a:spLocks noChangeShapeType="1"/>
            </p:cNvSpPr>
            <p:nvPr/>
          </p:nvSpPr>
          <p:spPr bwMode="auto">
            <a:xfrm flipV="1">
              <a:off x="1968" y="172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8764" name="Oval 106"/>
            <p:cNvSpPr>
              <a:spLocks noChangeArrowheads="1"/>
            </p:cNvSpPr>
            <p:nvPr/>
          </p:nvSpPr>
          <p:spPr bwMode="auto">
            <a:xfrm>
              <a:off x="1944" y="170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746603" name="Line 107"/>
          <p:cNvSpPr>
            <a:spLocks noChangeShapeType="1"/>
          </p:cNvSpPr>
          <p:nvPr/>
        </p:nvSpPr>
        <p:spPr bwMode="auto">
          <a:xfrm flipV="1">
            <a:off x="4073525" y="2049463"/>
            <a:ext cx="0" cy="2916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6604" name="Line 108"/>
          <p:cNvSpPr>
            <a:spLocks noChangeShapeType="1"/>
          </p:cNvSpPr>
          <p:nvPr/>
        </p:nvSpPr>
        <p:spPr bwMode="auto">
          <a:xfrm flipV="1">
            <a:off x="2887663" y="2041525"/>
            <a:ext cx="0" cy="2916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6605" name="Oval 109"/>
          <p:cNvSpPr>
            <a:spLocks noChangeArrowheads="1"/>
          </p:cNvSpPr>
          <p:nvPr/>
        </p:nvSpPr>
        <p:spPr bwMode="auto">
          <a:xfrm>
            <a:off x="4040188" y="2008188"/>
            <a:ext cx="68262" cy="666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746606" name="Oval 110"/>
          <p:cNvSpPr>
            <a:spLocks noChangeArrowheads="1"/>
          </p:cNvSpPr>
          <p:nvPr/>
        </p:nvSpPr>
        <p:spPr bwMode="auto">
          <a:xfrm>
            <a:off x="2852738" y="2008188"/>
            <a:ext cx="68262" cy="666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746607" name="Oval 111"/>
          <p:cNvSpPr>
            <a:spLocks noChangeArrowheads="1"/>
          </p:cNvSpPr>
          <p:nvPr/>
        </p:nvSpPr>
        <p:spPr bwMode="auto">
          <a:xfrm>
            <a:off x="4040188" y="3305175"/>
            <a:ext cx="68262" cy="666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746608" name="Oval 112"/>
          <p:cNvSpPr>
            <a:spLocks noChangeArrowheads="1"/>
          </p:cNvSpPr>
          <p:nvPr/>
        </p:nvSpPr>
        <p:spPr bwMode="auto">
          <a:xfrm>
            <a:off x="2852738" y="3305175"/>
            <a:ext cx="68262" cy="666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746609" name="Text Box 113"/>
          <p:cNvSpPr txBox="1">
            <a:spLocks noChangeArrowheads="1"/>
          </p:cNvSpPr>
          <p:nvPr/>
        </p:nvSpPr>
        <p:spPr bwMode="auto">
          <a:xfrm>
            <a:off x="3862388" y="1846263"/>
            <a:ext cx="30321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000000"/>
                </a:solidFill>
              </a:rPr>
              <a:t>a’</a:t>
            </a:r>
          </a:p>
        </p:txBody>
      </p:sp>
      <p:sp>
        <p:nvSpPr>
          <p:cNvPr id="746610" name="Text Box 114"/>
          <p:cNvSpPr txBox="1">
            <a:spLocks noChangeArrowheads="1"/>
          </p:cNvSpPr>
          <p:nvPr/>
        </p:nvSpPr>
        <p:spPr bwMode="auto">
          <a:xfrm>
            <a:off x="4252913" y="1990725"/>
            <a:ext cx="2857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000000"/>
                </a:solidFill>
              </a:rPr>
              <a:t>f’</a:t>
            </a:r>
          </a:p>
        </p:txBody>
      </p:sp>
      <p:sp>
        <p:nvSpPr>
          <p:cNvPr id="746611" name="Text Box 115"/>
          <p:cNvSpPr txBox="1">
            <a:spLocks noChangeArrowheads="1"/>
          </p:cNvSpPr>
          <p:nvPr/>
        </p:nvSpPr>
        <p:spPr bwMode="auto">
          <a:xfrm>
            <a:off x="4268788" y="2998788"/>
            <a:ext cx="30321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000000"/>
                </a:solidFill>
              </a:rPr>
              <a:t>c’</a:t>
            </a:r>
          </a:p>
        </p:txBody>
      </p:sp>
      <p:sp>
        <p:nvSpPr>
          <p:cNvPr id="746612" name="Text Box 116"/>
          <p:cNvSpPr txBox="1">
            <a:spLocks noChangeArrowheads="1"/>
          </p:cNvSpPr>
          <p:nvPr/>
        </p:nvSpPr>
        <p:spPr bwMode="auto">
          <a:xfrm>
            <a:off x="3854450" y="3279775"/>
            <a:ext cx="3111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000000"/>
                </a:solidFill>
              </a:rPr>
              <a:t>d’</a:t>
            </a:r>
          </a:p>
        </p:txBody>
      </p:sp>
      <p:sp>
        <p:nvSpPr>
          <p:cNvPr id="746613" name="Text Box 117"/>
          <p:cNvSpPr txBox="1">
            <a:spLocks noChangeArrowheads="1"/>
          </p:cNvSpPr>
          <p:nvPr/>
        </p:nvSpPr>
        <p:spPr bwMode="auto">
          <a:xfrm>
            <a:off x="3438525" y="2838450"/>
            <a:ext cx="3111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000000"/>
                </a:solidFill>
              </a:rPr>
              <a:t>b’</a:t>
            </a:r>
          </a:p>
        </p:txBody>
      </p:sp>
      <p:sp>
        <p:nvSpPr>
          <p:cNvPr id="746614" name="Text Box 118"/>
          <p:cNvSpPr txBox="1">
            <a:spLocks noChangeArrowheads="1"/>
          </p:cNvSpPr>
          <p:nvPr/>
        </p:nvSpPr>
        <p:spPr bwMode="auto">
          <a:xfrm>
            <a:off x="3446463" y="2363788"/>
            <a:ext cx="30321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000000"/>
                </a:solidFill>
              </a:rPr>
              <a:t>e’</a:t>
            </a:r>
          </a:p>
        </p:txBody>
      </p:sp>
      <p:sp>
        <p:nvSpPr>
          <p:cNvPr id="746615" name="Line 119"/>
          <p:cNvSpPr>
            <a:spLocks noChangeShapeType="1"/>
          </p:cNvSpPr>
          <p:nvPr/>
        </p:nvSpPr>
        <p:spPr bwMode="auto">
          <a:xfrm flipH="1">
            <a:off x="3659188" y="2049463"/>
            <a:ext cx="406400" cy="8143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6616" name="Line 120"/>
          <p:cNvSpPr>
            <a:spLocks noChangeShapeType="1"/>
          </p:cNvSpPr>
          <p:nvPr/>
        </p:nvSpPr>
        <p:spPr bwMode="auto">
          <a:xfrm>
            <a:off x="3659188" y="2863850"/>
            <a:ext cx="609600" cy="3397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6617" name="Line 121"/>
          <p:cNvSpPr>
            <a:spLocks noChangeShapeType="1"/>
          </p:cNvSpPr>
          <p:nvPr/>
        </p:nvSpPr>
        <p:spPr bwMode="auto">
          <a:xfrm flipH="1">
            <a:off x="4065588" y="3203575"/>
            <a:ext cx="203200" cy="134938"/>
          </a:xfrm>
          <a:prstGeom prst="line">
            <a:avLst/>
          </a:prstGeom>
          <a:noFill/>
          <a:ln w="1587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6618" name="Line 122"/>
          <p:cNvSpPr>
            <a:spLocks noChangeShapeType="1"/>
          </p:cNvSpPr>
          <p:nvPr/>
        </p:nvSpPr>
        <p:spPr bwMode="auto">
          <a:xfrm flipH="1" flipV="1">
            <a:off x="3659188" y="2524125"/>
            <a:ext cx="406400" cy="814388"/>
          </a:xfrm>
          <a:prstGeom prst="line">
            <a:avLst/>
          </a:prstGeom>
          <a:noFill/>
          <a:ln w="1587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6619" name="Line 123"/>
          <p:cNvSpPr>
            <a:spLocks noChangeShapeType="1"/>
          </p:cNvSpPr>
          <p:nvPr/>
        </p:nvSpPr>
        <p:spPr bwMode="auto">
          <a:xfrm flipV="1">
            <a:off x="3659188" y="2185988"/>
            <a:ext cx="609600" cy="338137"/>
          </a:xfrm>
          <a:prstGeom prst="line">
            <a:avLst/>
          </a:prstGeom>
          <a:noFill/>
          <a:ln w="1587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6620" name="Line 124"/>
          <p:cNvSpPr>
            <a:spLocks noChangeShapeType="1"/>
          </p:cNvSpPr>
          <p:nvPr/>
        </p:nvSpPr>
        <p:spPr bwMode="auto">
          <a:xfrm flipH="1" flipV="1">
            <a:off x="4065588" y="2049463"/>
            <a:ext cx="203200" cy="136525"/>
          </a:xfrm>
          <a:prstGeom prst="line">
            <a:avLst/>
          </a:prstGeom>
          <a:noFill/>
          <a:ln w="1587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6621" name="Line 125"/>
          <p:cNvSpPr>
            <a:spLocks noChangeShapeType="1"/>
          </p:cNvSpPr>
          <p:nvPr/>
        </p:nvSpPr>
        <p:spPr bwMode="auto">
          <a:xfrm>
            <a:off x="2844800" y="2049463"/>
            <a:ext cx="474663" cy="8143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6622" name="Line 126"/>
          <p:cNvSpPr>
            <a:spLocks noChangeShapeType="1"/>
          </p:cNvSpPr>
          <p:nvPr/>
        </p:nvSpPr>
        <p:spPr bwMode="auto">
          <a:xfrm flipH="1">
            <a:off x="2708275" y="2863850"/>
            <a:ext cx="611188" cy="3397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6623" name="Line 127"/>
          <p:cNvSpPr>
            <a:spLocks noChangeShapeType="1"/>
          </p:cNvSpPr>
          <p:nvPr/>
        </p:nvSpPr>
        <p:spPr bwMode="auto">
          <a:xfrm>
            <a:off x="2708275" y="3203575"/>
            <a:ext cx="204788" cy="134938"/>
          </a:xfrm>
          <a:prstGeom prst="line">
            <a:avLst/>
          </a:prstGeom>
          <a:noFill/>
          <a:ln w="1587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6624" name="Line 128"/>
          <p:cNvSpPr>
            <a:spLocks noChangeShapeType="1"/>
          </p:cNvSpPr>
          <p:nvPr/>
        </p:nvSpPr>
        <p:spPr bwMode="auto">
          <a:xfrm flipV="1">
            <a:off x="2913063" y="2524125"/>
            <a:ext cx="406400" cy="814388"/>
          </a:xfrm>
          <a:prstGeom prst="line">
            <a:avLst/>
          </a:prstGeom>
          <a:noFill/>
          <a:ln w="1587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6625" name="Line 129"/>
          <p:cNvSpPr>
            <a:spLocks noChangeShapeType="1"/>
          </p:cNvSpPr>
          <p:nvPr/>
        </p:nvSpPr>
        <p:spPr bwMode="auto">
          <a:xfrm flipH="1" flipV="1">
            <a:off x="2708275" y="2185988"/>
            <a:ext cx="611188" cy="338137"/>
          </a:xfrm>
          <a:prstGeom prst="line">
            <a:avLst/>
          </a:prstGeom>
          <a:noFill/>
          <a:ln w="1587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6626" name="Line 130"/>
          <p:cNvSpPr>
            <a:spLocks noChangeShapeType="1"/>
          </p:cNvSpPr>
          <p:nvPr/>
        </p:nvSpPr>
        <p:spPr bwMode="auto">
          <a:xfrm flipV="1">
            <a:off x="2708275" y="2049463"/>
            <a:ext cx="204788" cy="136525"/>
          </a:xfrm>
          <a:prstGeom prst="line">
            <a:avLst/>
          </a:prstGeom>
          <a:noFill/>
          <a:ln w="1587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746627" name="Group 131"/>
          <p:cNvGrpSpPr>
            <a:grpSpLocks/>
          </p:cNvGrpSpPr>
          <p:nvPr/>
        </p:nvGrpSpPr>
        <p:grpSpPr bwMode="auto">
          <a:xfrm>
            <a:off x="1963738" y="2049463"/>
            <a:ext cx="2779712" cy="1289050"/>
            <a:chOff x="1008" y="1392"/>
            <a:chExt cx="1968" cy="912"/>
          </a:xfrm>
        </p:grpSpPr>
        <p:sp>
          <p:nvSpPr>
            <p:cNvPr id="28752" name="Line 132"/>
            <p:cNvSpPr>
              <a:spLocks noChangeShapeType="1"/>
            </p:cNvSpPr>
            <p:nvPr/>
          </p:nvSpPr>
          <p:spPr bwMode="auto">
            <a:xfrm flipV="1">
              <a:off x="1536" y="2208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8753" name="Line 133"/>
            <p:cNvSpPr>
              <a:spLocks noChangeShapeType="1"/>
            </p:cNvSpPr>
            <p:nvPr/>
          </p:nvSpPr>
          <p:spPr bwMode="auto">
            <a:xfrm flipV="1">
              <a:off x="2640" y="2208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grpSp>
          <p:nvGrpSpPr>
            <p:cNvPr id="28754" name="Group 134"/>
            <p:cNvGrpSpPr>
              <a:grpSpLocks/>
            </p:cNvGrpSpPr>
            <p:nvPr/>
          </p:nvGrpSpPr>
          <p:grpSpPr bwMode="auto">
            <a:xfrm>
              <a:off x="1008" y="1392"/>
              <a:ext cx="1968" cy="912"/>
              <a:chOff x="1008" y="1392"/>
              <a:chExt cx="1968" cy="912"/>
            </a:xfrm>
          </p:grpSpPr>
          <p:sp>
            <p:nvSpPr>
              <p:cNvPr id="28755" name="Line 135"/>
              <p:cNvSpPr>
                <a:spLocks noChangeShapeType="1"/>
              </p:cNvSpPr>
              <p:nvPr/>
            </p:nvSpPr>
            <p:spPr bwMode="auto">
              <a:xfrm flipH="1">
                <a:off x="1008" y="1392"/>
                <a:ext cx="67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8756" name="Line 136"/>
              <p:cNvSpPr>
                <a:spLocks noChangeShapeType="1"/>
              </p:cNvSpPr>
              <p:nvPr/>
            </p:nvSpPr>
            <p:spPr bwMode="auto">
              <a:xfrm>
                <a:off x="1008" y="1392"/>
                <a:ext cx="0" cy="91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8757" name="Line 137"/>
              <p:cNvSpPr>
                <a:spLocks noChangeShapeType="1"/>
              </p:cNvSpPr>
              <p:nvPr/>
            </p:nvSpPr>
            <p:spPr bwMode="auto">
              <a:xfrm>
                <a:off x="1008" y="2304"/>
                <a:ext cx="52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8758" name="Line 138"/>
              <p:cNvSpPr>
                <a:spLocks noChangeShapeType="1"/>
              </p:cNvSpPr>
              <p:nvPr/>
            </p:nvSpPr>
            <p:spPr bwMode="auto">
              <a:xfrm flipH="1">
                <a:off x="1008" y="1968"/>
                <a:ext cx="96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8759" name="Line 139"/>
              <p:cNvSpPr>
                <a:spLocks noChangeShapeType="1"/>
              </p:cNvSpPr>
              <p:nvPr/>
            </p:nvSpPr>
            <p:spPr bwMode="auto">
              <a:xfrm>
                <a:off x="2208" y="1968"/>
                <a:ext cx="76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8760" name="Line 140"/>
              <p:cNvSpPr>
                <a:spLocks noChangeShapeType="1"/>
              </p:cNvSpPr>
              <p:nvPr/>
            </p:nvSpPr>
            <p:spPr bwMode="auto">
              <a:xfrm>
                <a:off x="2976" y="1392"/>
                <a:ext cx="0" cy="91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8761" name="Line 141"/>
              <p:cNvSpPr>
                <a:spLocks noChangeShapeType="1"/>
              </p:cNvSpPr>
              <p:nvPr/>
            </p:nvSpPr>
            <p:spPr bwMode="auto">
              <a:xfrm>
                <a:off x="2640" y="2304"/>
                <a:ext cx="33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8762" name="Line 142"/>
              <p:cNvSpPr>
                <a:spLocks noChangeShapeType="1"/>
              </p:cNvSpPr>
              <p:nvPr/>
            </p:nvSpPr>
            <p:spPr bwMode="auto">
              <a:xfrm flipH="1">
                <a:off x="2496" y="1392"/>
                <a:ext cx="48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</p:grpSp>
      <p:grpSp>
        <p:nvGrpSpPr>
          <p:cNvPr id="746639" name="Group 143"/>
          <p:cNvGrpSpPr>
            <a:grpSpLocks/>
          </p:cNvGrpSpPr>
          <p:nvPr/>
        </p:nvGrpSpPr>
        <p:grpSpPr bwMode="auto">
          <a:xfrm>
            <a:off x="2913063" y="2049463"/>
            <a:ext cx="1152525" cy="1289050"/>
            <a:chOff x="1680" y="1392"/>
            <a:chExt cx="816" cy="912"/>
          </a:xfrm>
        </p:grpSpPr>
        <p:sp>
          <p:nvSpPr>
            <p:cNvPr id="28749" name="Line 144"/>
            <p:cNvSpPr>
              <a:spLocks noChangeShapeType="1"/>
            </p:cNvSpPr>
            <p:nvPr/>
          </p:nvSpPr>
          <p:spPr bwMode="auto">
            <a:xfrm>
              <a:off x="1680" y="1392"/>
              <a:ext cx="81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8750" name="Line 145"/>
            <p:cNvSpPr>
              <a:spLocks noChangeShapeType="1"/>
            </p:cNvSpPr>
            <p:nvPr/>
          </p:nvSpPr>
          <p:spPr bwMode="auto">
            <a:xfrm>
              <a:off x="1968" y="1968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8751" name="Line 146"/>
            <p:cNvSpPr>
              <a:spLocks noChangeShapeType="1"/>
            </p:cNvSpPr>
            <p:nvPr/>
          </p:nvSpPr>
          <p:spPr bwMode="auto">
            <a:xfrm>
              <a:off x="1680" y="2304"/>
              <a:ext cx="81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46643" name="Group 147"/>
          <p:cNvGrpSpPr>
            <a:grpSpLocks/>
          </p:cNvGrpSpPr>
          <p:nvPr/>
        </p:nvGrpSpPr>
        <p:grpSpPr bwMode="auto">
          <a:xfrm>
            <a:off x="2708275" y="1871663"/>
            <a:ext cx="1568450" cy="339725"/>
            <a:chOff x="1536" y="1266"/>
            <a:chExt cx="1110" cy="240"/>
          </a:xfrm>
        </p:grpSpPr>
        <p:sp>
          <p:nvSpPr>
            <p:cNvPr id="28747" name="Line 148"/>
            <p:cNvSpPr>
              <a:spLocks noChangeShapeType="1"/>
            </p:cNvSpPr>
            <p:nvPr/>
          </p:nvSpPr>
          <p:spPr bwMode="auto">
            <a:xfrm>
              <a:off x="1536" y="1344"/>
              <a:ext cx="0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8748" name="Line 149"/>
            <p:cNvSpPr>
              <a:spLocks noChangeShapeType="1"/>
            </p:cNvSpPr>
            <p:nvPr/>
          </p:nvSpPr>
          <p:spPr bwMode="auto">
            <a:xfrm>
              <a:off x="2646" y="1266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46646" name="Text Box 150"/>
          <p:cNvSpPr txBox="1">
            <a:spLocks noChangeArrowheads="1"/>
          </p:cNvSpPr>
          <p:nvPr/>
        </p:nvSpPr>
        <p:spPr bwMode="auto">
          <a:xfrm>
            <a:off x="6019800" y="0"/>
            <a:ext cx="2965450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CASE 6.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SQ.PRISM STANDING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&amp;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SQ.PRISM  PENETRATING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(30</a:t>
            </a:r>
            <a:r>
              <a:rPr lang="en-US" altLang="en-US" sz="1800" baseline="30000">
                <a:solidFill>
                  <a:srgbClr val="000000"/>
                </a:solidFill>
              </a:rPr>
              <a:t>0</a:t>
            </a:r>
            <a:r>
              <a:rPr lang="en-US" altLang="en-US" sz="1800">
                <a:solidFill>
                  <a:srgbClr val="000000"/>
                </a:solidFill>
              </a:rPr>
              <a:t> SKEW POSITION)</a:t>
            </a:r>
          </a:p>
        </p:txBody>
      </p:sp>
      <p:graphicFrame>
        <p:nvGraphicFramePr>
          <p:cNvPr id="746647" name="Object 151"/>
          <p:cNvGraphicFramePr>
            <a:graphicFrameLocks noChangeAspect="1"/>
          </p:cNvGraphicFramePr>
          <p:nvPr/>
        </p:nvGraphicFramePr>
        <p:xfrm>
          <a:off x="0" y="1981200"/>
          <a:ext cx="1828800" cy="142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65" name="Bitmap Image" r:id="rId4" imgW="4371429" imgH="3409524" progId="Paint.Picture">
                  <p:embed/>
                </p:oleObj>
              </mc:Choice>
              <mc:Fallback>
                <p:oleObj name="Bitmap Image" r:id="rId4" imgW="4371429" imgH="3409524" progId="Paint.Picture">
                  <p:embed/>
                  <p:pic>
                    <p:nvPicPr>
                      <p:cNvPr id="0" name="Object 1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981200"/>
                        <a:ext cx="1828800" cy="1427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6648" name="Object 152"/>
          <p:cNvGraphicFramePr>
            <a:graphicFrameLocks noChangeAspect="1"/>
          </p:cNvGraphicFramePr>
          <p:nvPr/>
        </p:nvGraphicFramePr>
        <p:xfrm>
          <a:off x="7135813" y="1524000"/>
          <a:ext cx="1857375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66" name="Bitmap Image" r:id="rId6" imgW="3409524" imgH="3428571" progId="Paint.Picture">
                  <p:embed/>
                </p:oleObj>
              </mc:Choice>
              <mc:Fallback>
                <p:oleObj name="Bitmap Image" r:id="rId6" imgW="3409524" imgH="3428571" progId="Paint.Picture">
                  <p:embed/>
                  <p:pic>
                    <p:nvPicPr>
                      <p:cNvPr id="0" name="Object 1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35813" y="1524000"/>
                        <a:ext cx="1857375" cy="186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6649" name="Text Box 153"/>
          <p:cNvSpPr txBox="1">
            <a:spLocks noChangeArrowheads="1"/>
          </p:cNvSpPr>
          <p:nvPr/>
        </p:nvSpPr>
        <p:spPr bwMode="auto">
          <a:xfrm>
            <a:off x="152400" y="76200"/>
            <a:ext cx="5588000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srgbClr val="FF0066"/>
                </a:solidFill>
              </a:rPr>
              <a:t>Problem:</a:t>
            </a:r>
            <a:r>
              <a:rPr lang="en-US" altLang="en-US" sz="1600">
                <a:solidFill>
                  <a:srgbClr val="000000"/>
                </a:solidFill>
              </a:rPr>
              <a:t> A sq.prism 30 mm base sides and 70mm axis is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completely penetrated by another square prism of 25 mm side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S and 70 mm axis, horizontally. Both axes intersect &amp; bisect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each other. Two faces of penetrating prism are 30</a:t>
            </a:r>
            <a:r>
              <a:rPr lang="en-US" altLang="en-US" sz="1600" baseline="30000">
                <a:solidFill>
                  <a:srgbClr val="000000"/>
                </a:solidFill>
              </a:rPr>
              <a:t>0</a:t>
            </a:r>
            <a:r>
              <a:rPr lang="en-US" altLang="en-US" sz="1600">
                <a:solidFill>
                  <a:srgbClr val="000000"/>
                </a:solidFill>
              </a:rPr>
              <a:t> inclined to Hp.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Draw projections showing curves of intersections.</a:t>
            </a:r>
          </a:p>
        </p:txBody>
      </p:sp>
      <p:grpSp>
        <p:nvGrpSpPr>
          <p:cNvPr id="28740" name="Group 161"/>
          <p:cNvGrpSpPr>
            <a:grpSpLocks/>
          </p:cNvGrpSpPr>
          <p:nvPr/>
        </p:nvGrpSpPr>
        <p:grpSpPr bwMode="auto">
          <a:xfrm>
            <a:off x="8016875" y="46038"/>
            <a:ext cx="1096963" cy="182562"/>
            <a:chOff x="5050" y="29"/>
            <a:chExt cx="691" cy="115"/>
          </a:xfrm>
        </p:grpSpPr>
        <p:sp>
          <p:nvSpPr>
            <p:cNvPr id="28741" name="AutoShape 162">
              <a:hlinkClick r:id="rId8" action="ppaction://hlinksldjump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050" y="29"/>
              <a:ext cx="115" cy="115"/>
            </a:xfrm>
            <a:prstGeom prst="actionButtonHome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8742" name="AutoShape 163">
              <a:hlinkClick r:id="" action="ppaction://hlinkshowjump?jump=previousslide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280" y="29"/>
              <a:ext cx="116" cy="115"/>
            </a:xfrm>
            <a:prstGeom prst="actionButtonBackPrevious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8743" name="AutoShape 164">
              <a:hlinkClick r:id="" action="ppaction://hlinkshowjump?jump=nextslide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396" y="29"/>
              <a:ext cx="115" cy="115"/>
            </a:xfrm>
            <a:prstGeom prst="actionButtonForwardNext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8744" name="AutoShape 165">
              <a:hlinkClick r:id="" action="ppaction://hlinkshowjump?jump=firstslide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165" y="29"/>
              <a:ext cx="115" cy="115"/>
            </a:xfrm>
            <a:prstGeom prst="actionButtonBeginning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8745" name="AutoShape 166">
              <a:hlinkClick r:id="" action="ppaction://hlinkshowjump?jump=lastslide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511" y="29"/>
              <a:ext cx="115" cy="115"/>
            </a:xfrm>
            <a:prstGeom prst="actionButtonEnd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8746" name="AutoShape 167">
              <a:hlinkClick r:id="" action="ppaction://hlinkshowjump?jump=endshow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626" y="29"/>
              <a:ext cx="115" cy="115"/>
            </a:xfrm>
            <a:prstGeom prst="actionButtonBlank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CBE55D9-53A1-4755-9402-9C00476A6336}"/>
                  </a:ext>
                </a:extLst>
              </p14:cNvPr>
              <p14:cNvContentPartPr/>
              <p14:nvPr/>
            </p14:nvContentPartPr>
            <p14:xfrm>
              <a:off x="584280" y="0"/>
              <a:ext cx="533520" cy="483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CBE55D9-53A1-4755-9402-9C00476A633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4920" y="-9360"/>
                <a:ext cx="552240" cy="50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70C90A8-BF0B-4594-A81B-B459F3FBBB44}"/>
                  </a:ext>
                </a:extLst>
              </p14:cNvPr>
              <p14:cNvContentPartPr/>
              <p14:nvPr/>
            </p14:nvContentPartPr>
            <p14:xfrm>
              <a:off x="7061040" y="1720800"/>
              <a:ext cx="1073520" cy="464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70C90A8-BF0B-4594-A81B-B459F3FBBB4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51680" y="1711440"/>
                <a:ext cx="1092240" cy="482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6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6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466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466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466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466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464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46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46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46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46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46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464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464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465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465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46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46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465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465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465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465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9" dur="500"/>
                                        <p:tgtEl>
                                          <p:spTgt spid="746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46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46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465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465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46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46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465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465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465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465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465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7465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46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746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46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746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7465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7465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746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746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746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746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8" dur="500"/>
                                        <p:tgtEl>
                                          <p:spTgt spid="746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6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746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746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746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746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746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746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7465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7465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746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746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7465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7465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746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746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746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746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746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746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 nodeType="clickPar">
                      <p:stCondLst>
                        <p:cond delay="indefinite"/>
                      </p:stCondLst>
                      <p:childTnLst>
                        <p:par>
                          <p:cTn id="1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746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746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 nodeType="clickPar">
                      <p:stCondLst>
                        <p:cond delay="indefinite"/>
                      </p:stCondLst>
                      <p:childTnLst>
                        <p:par>
                          <p:cTn id="1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746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746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 nodeType="clickPar">
                      <p:stCondLst>
                        <p:cond delay="indefinite"/>
                      </p:stCondLst>
                      <p:childTnLst>
                        <p:par>
                          <p:cTn id="1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746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746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 nodeType="clickPar">
                      <p:stCondLst>
                        <p:cond delay="indefinite"/>
                      </p:stCondLst>
                      <p:childTnLst>
                        <p:par>
                          <p:cTn id="1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7" dur="500"/>
                                        <p:tgtEl>
                                          <p:spTgt spid="746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 nodeType="clickPar">
                      <p:stCondLst>
                        <p:cond delay="indefinite"/>
                      </p:stCondLst>
                      <p:childTnLst>
                        <p:par>
                          <p:cTn id="1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0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7465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7465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7465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7465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 nodeType="clickPar">
                      <p:stCondLst>
                        <p:cond delay="indefinite"/>
                      </p:stCondLst>
                      <p:childTnLst>
                        <p:par>
                          <p:cTn id="2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8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746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746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7465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7465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 nodeType="clickPar">
                      <p:stCondLst>
                        <p:cond delay="indefinite"/>
                      </p:stCondLst>
                      <p:childTnLst>
                        <p:par>
                          <p:cTn id="2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6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746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746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7465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7465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 nodeType="clickPar">
                      <p:stCondLst>
                        <p:cond delay="indefinite"/>
                      </p:stCondLst>
                      <p:childTnLst>
                        <p:par>
                          <p:cTn id="2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746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746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 nodeType="clickPar">
                      <p:stCondLst>
                        <p:cond delay="indefinite"/>
                      </p:stCondLst>
                      <p:childTnLst>
                        <p:par>
                          <p:cTn id="2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746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3" dur="500" fill="hold"/>
                                        <p:tgtEl>
                                          <p:spTgt spid="746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 nodeType="clickPar">
                      <p:stCondLst>
                        <p:cond delay="indefinite"/>
                      </p:stCondLst>
                      <p:childTnLst>
                        <p:par>
                          <p:cTn id="2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6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746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746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746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746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 nodeType="clickPar">
                      <p:stCondLst>
                        <p:cond delay="indefinite"/>
                      </p:stCondLst>
                      <p:childTnLst>
                        <p:par>
                          <p:cTn id="2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4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746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7465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7465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7465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 nodeType="clickPar">
                      <p:stCondLst>
                        <p:cond delay="indefinite"/>
                      </p:stCondLst>
                      <p:childTnLst>
                        <p:par>
                          <p:cTn id="2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4" dur="500" fill="hold"/>
                                        <p:tgtEl>
                                          <p:spTgt spid="746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746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 nodeType="clickPar">
                      <p:stCondLst>
                        <p:cond delay="indefinite"/>
                      </p:stCondLst>
                      <p:childTnLst>
                        <p:par>
                          <p:cTn id="2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8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746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746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746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746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 nodeType="clickPar">
                      <p:stCondLst>
                        <p:cond delay="indefinite"/>
                      </p:stCondLst>
                      <p:childTnLst>
                        <p:par>
                          <p:cTn id="2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746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9" dur="500" fill="hold"/>
                                        <p:tgtEl>
                                          <p:spTgt spid="746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 nodeType="clickPar">
                      <p:stCondLst>
                        <p:cond delay="indefinite"/>
                      </p:stCondLst>
                      <p:childTnLst>
                        <p:par>
                          <p:cTn id="2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2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7466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500" fill="hold"/>
                                        <p:tgtEl>
                                          <p:spTgt spid="7466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500" fill="hold"/>
                                        <p:tgtEl>
                                          <p:spTgt spid="7466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7466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 nodeType="clickPar">
                      <p:stCondLst>
                        <p:cond delay="indefinite"/>
                      </p:stCondLst>
                      <p:childTnLst>
                        <p:par>
                          <p:cTn id="2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2" dur="500" fill="hold"/>
                                        <p:tgtEl>
                                          <p:spTgt spid="746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3" dur="500" fill="hold"/>
                                        <p:tgtEl>
                                          <p:spTgt spid="746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 nodeType="clickPar">
                      <p:stCondLst>
                        <p:cond delay="indefinite"/>
                      </p:stCondLst>
                      <p:childTnLst>
                        <p:par>
                          <p:cTn id="2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8" dur="500" fill="hold"/>
                                        <p:tgtEl>
                                          <p:spTgt spid="746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9" dur="500" fill="hold"/>
                                        <p:tgtEl>
                                          <p:spTgt spid="746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 nodeType="clickPar">
                      <p:stCondLst>
                        <p:cond delay="indefinite"/>
                      </p:stCondLst>
                      <p:childTnLst>
                        <p:par>
                          <p:cTn id="2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2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746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746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500" fill="hold"/>
                                        <p:tgtEl>
                                          <p:spTgt spid="7466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500" fill="hold"/>
                                        <p:tgtEl>
                                          <p:spTgt spid="7466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 nodeType="clickPar">
                      <p:stCondLst>
                        <p:cond delay="indefinite"/>
                      </p:stCondLst>
                      <p:childTnLst>
                        <p:par>
                          <p:cTn id="2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2" dur="500" fill="hold"/>
                                        <p:tgtEl>
                                          <p:spTgt spid="746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3" dur="500" fill="hold"/>
                                        <p:tgtEl>
                                          <p:spTgt spid="746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 nodeType="clickPar">
                      <p:stCondLst>
                        <p:cond delay="indefinite"/>
                      </p:stCondLst>
                      <p:childTnLst>
                        <p:par>
                          <p:cTn id="3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8" dur="500" fill="hold"/>
                                        <p:tgtEl>
                                          <p:spTgt spid="746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9" dur="500" fill="hold"/>
                                        <p:tgtEl>
                                          <p:spTgt spid="746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 nodeType="clickPar">
                      <p:stCondLst>
                        <p:cond delay="indefinite"/>
                      </p:stCondLst>
                      <p:childTnLst>
                        <p:par>
                          <p:cTn id="3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2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746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500" fill="hold"/>
                                        <p:tgtEl>
                                          <p:spTgt spid="746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00" fill="hold"/>
                                        <p:tgtEl>
                                          <p:spTgt spid="7466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7" dur="500" fill="hold"/>
                                        <p:tgtEl>
                                          <p:spTgt spid="7466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 nodeType="clickPar">
                      <p:stCondLst>
                        <p:cond delay="indefinite"/>
                      </p:stCondLst>
                      <p:childTnLst>
                        <p:par>
                          <p:cTn id="3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2" dur="500" fill="hold"/>
                                        <p:tgtEl>
                                          <p:spTgt spid="746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3" dur="500" fill="hold"/>
                                        <p:tgtEl>
                                          <p:spTgt spid="746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 nodeType="clickPar">
                      <p:stCondLst>
                        <p:cond delay="indefinite"/>
                      </p:stCondLst>
                      <p:childTnLst>
                        <p:par>
                          <p:cTn id="3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8" dur="500" fill="hold"/>
                                        <p:tgtEl>
                                          <p:spTgt spid="746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9" dur="500" fill="hold"/>
                                        <p:tgtEl>
                                          <p:spTgt spid="746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 nodeType="clickPar">
                      <p:stCondLst>
                        <p:cond delay="indefinite"/>
                      </p:stCondLst>
                      <p:childTnLst>
                        <p:par>
                          <p:cTn id="3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4" dur="500"/>
                                        <p:tgtEl>
                                          <p:spTgt spid="746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 nodeType="clickPar">
                      <p:stCondLst>
                        <p:cond delay="indefinite"/>
                      </p:stCondLst>
                      <p:childTnLst>
                        <p:par>
                          <p:cTn id="3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9" dur="500"/>
                                        <p:tgtEl>
                                          <p:spTgt spid="746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 nodeType="clickPar">
                      <p:stCondLst>
                        <p:cond delay="indefinite"/>
                      </p:stCondLst>
                      <p:childTnLst>
                        <p:par>
                          <p:cTn id="3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2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4" dur="500"/>
                                        <p:tgtEl>
                                          <p:spTgt spid="746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 nodeType="clickPar">
                      <p:stCondLst>
                        <p:cond delay="indefinite"/>
                      </p:stCondLst>
                      <p:childTnLst>
                        <p:par>
                          <p:cTn id="3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9" dur="500"/>
                                        <p:tgtEl>
                                          <p:spTgt spid="746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 nodeType="clickPar">
                      <p:stCondLst>
                        <p:cond delay="indefinite"/>
                      </p:stCondLst>
                      <p:childTnLst>
                        <p:par>
                          <p:cTn id="3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2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54" dur="500"/>
                                        <p:tgtEl>
                                          <p:spTgt spid="746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 nodeType="clickPar">
                      <p:stCondLst>
                        <p:cond delay="indefinite"/>
                      </p:stCondLst>
                      <p:childTnLst>
                        <p:par>
                          <p:cTn id="3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7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59" dur="500"/>
                                        <p:tgtEl>
                                          <p:spTgt spid="746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 nodeType="clickPar">
                      <p:stCondLst>
                        <p:cond delay="indefinite"/>
                      </p:stCondLst>
                      <p:childTnLst>
                        <p:par>
                          <p:cTn id="3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2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64" dur="500"/>
                                        <p:tgtEl>
                                          <p:spTgt spid="746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 nodeType="clickPar">
                      <p:stCondLst>
                        <p:cond delay="indefinite"/>
                      </p:stCondLst>
                      <p:childTnLst>
                        <p:par>
                          <p:cTn id="3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7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69" dur="500"/>
                                        <p:tgtEl>
                                          <p:spTgt spid="746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 nodeType="clickPar">
                      <p:stCondLst>
                        <p:cond delay="indefinite"/>
                      </p:stCondLst>
                      <p:childTnLst>
                        <p:par>
                          <p:cTn id="3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2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74" dur="500"/>
                                        <p:tgtEl>
                                          <p:spTgt spid="746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 nodeType="clickPar">
                      <p:stCondLst>
                        <p:cond delay="indefinite"/>
                      </p:stCondLst>
                      <p:childTnLst>
                        <p:par>
                          <p:cTn id="3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7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79" dur="500"/>
                                        <p:tgtEl>
                                          <p:spTgt spid="746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 nodeType="clickPar">
                      <p:stCondLst>
                        <p:cond delay="indefinite"/>
                      </p:stCondLst>
                      <p:childTnLst>
                        <p:par>
                          <p:cTn id="3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2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84" dur="500"/>
                                        <p:tgtEl>
                                          <p:spTgt spid="746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 nodeType="clickPar">
                      <p:stCondLst>
                        <p:cond delay="indefinite"/>
                      </p:stCondLst>
                      <p:childTnLst>
                        <p:par>
                          <p:cTn id="3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7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89" dur="500"/>
                                        <p:tgtEl>
                                          <p:spTgt spid="74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 nodeType="clickPar">
                      <p:stCondLst>
                        <p:cond delay="indefinite"/>
                      </p:stCondLst>
                      <p:childTnLst>
                        <p:par>
                          <p:cTn id="3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4" dur="500" fill="hold"/>
                                        <p:tgtEl>
                                          <p:spTgt spid="7466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5" dur="500" fill="hold"/>
                                        <p:tgtEl>
                                          <p:spTgt spid="7466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6" fill="hold" nodeType="clickPar">
                      <p:stCondLst>
                        <p:cond delay="indefinite"/>
                      </p:stCondLst>
                      <p:childTnLst>
                        <p:par>
                          <p:cTn id="3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8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0" dur="500" fill="hold"/>
                                        <p:tgtEl>
                                          <p:spTgt spid="746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1" dur="500" fill="hold"/>
                                        <p:tgtEl>
                                          <p:spTgt spid="746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2" dur="500" fill="hold"/>
                                        <p:tgtEl>
                                          <p:spTgt spid="7466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00" fill="hold"/>
                                        <p:tgtEl>
                                          <p:spTgt spid="7466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4" fill="hold" nodeType="clickPar">
                      <p:stCondLst>
                        <p:cond delay="indefinite"/>
                      </p:stCondLst>
                      <p:childTnLst>
                        <p:par>
                          <p:cTn id="4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8" dur="500" fill="hold"/>
                                        <p:tgtEl>
                                          <p:spTgt spid="7466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9" dur="500" fill="hold"/>
                                        <p:tgtEl>
                                          <p:spTgt spid="7466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 nodeType="clickPar">
                      <p:stCondLst>
                        <p:cond delay="indefinite"/>
                      </p:stCondLst>
                      <p:childTnLst>
                        <p:par>
                          <p:cTn id="4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4" dur="500" fill="hold"/>
                                        <p:tgtEl>
                                          <p:spTgt spid="7466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5" dur="500" fill="hold"/>
                                        <p:tgtEl>
                                          <p:spTgt spid="7466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6498" grpId="0" animBg="1"/>
      <p:bldP spid="746503" grpId="0" animBg="1"/>
      <p:bldP spid="746504" grpId="0" autoUpdateAnimBg="0"/>
      <p:bldP spid="746505" grpId="0" autoUpdateAnimBg="0"/>
      <p:bldP spid="746538" grpId="0" autoUpdateAnimBg="0"/>
      <p:bldP spid="746559" grpId="0" animBg="1"/>
      <p:bldP spid="746560" grpId="0" animBg="1"/>
      <p:bldP spid="746561" grpId="0" animBg="1"/>
      <p:bldP spid="746562" grpId="0" animBg="1"/>
      <p:bldP spid="746564" grpId="0" animBg="1"/>
      <p:bldP spid="746566" grpId="0" animBg="1"/>
      <p:bldP spid="746605" grpId="0" animBg="1"/>
      <p:bldP spid="746606" grpId="0" animBg="1"/>
      <p:bldP spid="746607" grpId="0" animBg="1"/>
      <p:bldP spid="746608" grpId="0" animBg="1"/>
      <p:bldP spid="746609" grpId="0" autoUpdateAnimBg="0"/>
      <p:bldP spid="746610" grpId="0" autoUpdateAnimBg="0"/>
      <p:bldP spid="746611" grpId="0" autoUpdateAnimBg="0"/>
      <p:bldP spid="746612" grpId="0" autoUpdateAnimBg="0"/>
      <p:bldP spid="746613" grpId="0" autoUpdateAnimBg="0"/>
      <p:bldP spid="746614" grpId="0" autoUpdateAnimBg="0"/>
      <p:bldP spid="746646" grpId="0" autoUpdateAnimBg="0"/>
      <p:bldP spid="746649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546" name="Rectangle 2"/>
          <p:cNvSpPr>
            <a:spLocks noChangeArrowheads="1"/>
          </p:cNvSpPr>
          <p:nvPr/>
        </p:nvSpPr>
        <p:spPr bwMode="auto">
          <a:xfrm>
            <a:off x="1858963" y="457200"/>
            <a:ext cx="1466850" cy="304006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748547" name="Line 3"/>
          <p:cNvSpPr>
            <a:spLocks noChangeShapeType="1"/>
          </p:cNvSpPr>
          <p:nvPr/>
        </p:nvSpPr>
        <p:spPr bwMode="auto">
          <a:xfrm>
            <a:off x="338138" y="3497263"/>
            <a:ext cx="39687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8548" name="Text Box 4"/>
          <p:cNvSpPr txBox="1">
            <a:spLocks noChangeArrowheads="1"/>
          </p:cNvSpPr>
          <p:nvPr/>
        </p:nvSpPr>
        <p:spPr bwMode="auto">
          <a:xfrm>
            <a:off x="152400" y="3171825"/>
            <a:ext cx="3127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X</a:t>
            </a:r>
          </a:p>
        </p:txBody>
      </p:sp>
      <p:sp>
        <p:nvSpPr>
          <p:cNvPr id="748549" name="Text Box 5"/>
          <p:cNvSpPr txBox="1">
            <a:spLocks noChangeArrowheads="1"/>
          </p:cNvSpPr>
          <p:nvPr/>
        </p:nvSpPr>
        <p:spPr bwMode="auto">
          <a:xfrm>
            <a:off x="4222750" y="3243263"/>
            <a:ext cx="3127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Y</a:t>
            </a:r>
          </a:p>
        </p:txBody>
      </p:sp>
      <p:sp>
        <p:nvSpPr>
          <p:cNvPr id="748550" name="Oval 6"/>
          <p:cNvSpPr>
            <a:spLocks noChangeArrowheads="1"/>
          </p:cNvSpPr>
          <p:nvPr/>
        </p:nvSpPr>
        <p:spPr bwMode="auto">
          <a:xfrm>
            <a:off x="1182688" y="3919538"/>
            <a:ext cx="2279650" cy="227965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grpSp>
        <p:nvGrpSpPr>
          <p:cNvPr id="748551" name="Group 7"/>
          <p:cNvGrpSpPr>
            <a:grpSpLocks/>
          </p:cNvGrpSpPr>
          <p:nvPr/>
        </p:nvGrpSpPr>
        <p:grpSpPr bwMode="auto">
          <a:xfrm>
            <a:off x="873125" y="3587750"/>
            <a:ext cx="2851150" cy="2822575"/>
            <a:chOff x="528" y="2232"/>
            <a:chExt cx="1259" cy="1247"/>
          </a:xfrm>
        </p:grpSpPr>
        <p:sp>
          <p:nvSpPr>
            <p:cNvPr id="30817" name="Text Box 8"/>
            <p:cNvSpPr txBox="1">
              <a:spLocks noChangeArrowheads="1"/>
            </p:cNvSpPr>
            <p:nvPr/>
          </p:nvSpPr>
          <p:spPr bwMode="auto">
            <a:xfrm>
              <a:off x="672" y="2448"/>
              <a:ext cx="115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solidFill>
                    <a:srgbClr val="000000"/>
                  </a:solidFill>
                </a:rPr>
                <a:t>h</a:t>
              </a:r>
            </a:p>
          </p:txBody>
        </p:sp>
        <p:sp>
          <p:nvSpPr>
            <p:cNvPr id="30818" name="Text Box 9"/>
            <p:cNvSpPr txBox="1">
              <a:spLocks noChangeArrowheads="1"/>
            </p:cNvSpPr>
            <p:nvPr/>
          </p:nvSpPr>
          <p:spPr bwMode="auto">
            <a:xfrm>
              <a:off x="528" y="2768"/>
              <a:ext cx="117" cy="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30819" name="Text Box 10"/>
            <p:cNvSpPr txBox="1">
              <a:spLocks noChangeArrowheads="1"/>
            </p:cNvSpPr>
            <p:nvPr/>
          </p:nvSpPr>
          <p:spPr bwMode="auto">
            <a:xfrm>
              <a:off x="672" y="3171"/>
              <a:ext cx="120" cy="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30820" name="Text Box 11"/>
            <p:cNvSpPr txBox="1">
              <a:spLocks noChangeArrowheads="1"/>
            </p:cNvSpPr>
            <p:nvPr/>
          </p:nvSpPr>
          <p:spPr bwMode="auto">
            <a:xfrm>
              <a:off x="1104" y="3345"/>
              <a:ext cx="117" cy="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30821" name="Text Box 12"/>
            <p:cNvSpPr txBox="1">
              <a:spLocks noChangeArrowheads="1"/>
            </p:cNvSpPr>
            <p:nvPr/>
          </p:nvSpPr>
          <p:spPr bwMode="auto">
            <a:xfrm>
              <a:off x="1536" y="3171"/>
              <a:ext cx="121" cy="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30822" name="Text Box 13"/>
            <p:cNvSpPr txBox="1">
              <a:spLocks noChangeArrowheads="1"/>
            </p:cNvSpPr>
            <p:nvPr/>
          </p:nvSpPr>
          <p:spPr bwMode="auto">
            <a:xfrm>
              <a:off x="1670" y="2791"/>
              <a:ext cx="117" cy="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e</a:t>
              </a:r>
            </a:p>
          </p:txBody>
        </p:sp>
        <p:sp>
          <p:nvSpPr>
            <p:cNvPr id="30823" name="Text Box 14"/>
            <p:cNvSpPr txBox="1">
              <a:spLocks noChangeArrowheads="1"/>
            </p:cNvSpPr>
            <p:nvPr/>
          </p:nvSpPr>
          <p:spPr bwMode="auto">
            <a:xfrm>
              <a:off x="1104" y="2232"/>
              <a:ext cx="121" cy="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g</a:t>
              </a:r>
            </a:p>
          </p:txBody>
        </p:sp>
        <p:sp>
          <p:nvSpPr>
            <p:cNvPr id="30824" name="Text Box 15"/>
            <p:cNvSpPr txBox="1">
              <a:spLocks noChangeArrowheads="1"/>
            </p:cNvSpPr>
            <p:nvPr/>
          </p:nvSpPr>
          <p:spPr bwMode="auto">
            <a:xfrm>
              <a:off x="1536" y="2462"/>
              <a:ext cx="108" cy="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f</a:t>
              </a:r>
            </a:p>
          </p:txBody>
        </p:sp>
      </p:grpSp>
      <p:grpSp>
        <p:nvGrpSpPr>
          <p:cNvPr id="748560" name="Group 16"/>
          <p:cNvGrpSpPr>
            <a:grpSpLocks/>
          </p:cNvGrpSpPr>
          <p:nvPr/>
        </p:nvGrpSpPr>
        <p:grpSpPr bwMode="auto">
          <a:xfrm>
            <a:off x="1182688" y="3486150"/>
            <a:ext cx="2279650" cy="1530350"/>
            <a:chOff x="1872" y="2346"/>
            <a:chExt cx="1296" cy="870"/>
          </a:xfrm>
        </p:grpSpPr>
        <p:sp>
          <p:nvSpPr>
            <p:cNvPr id="30812" name="Line 17"/>
            <p:cNvSpPr>
              <a:spLocks noChangeShapeType="1"/>
            </p:cNvSpPr>
            <p:nvPr/>
          </p:nvSpPr>
          <p:spPr bwMode="auto">
            <a:xfrm flipV="1">
              <a:off x="1872" y="2352"/>
              <a:ext cx="0" cy="86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0813" name="Line 18"/>
            <p:cNvSpPr>
              <a:spLocks noChangeShapeType="1"/>
            </p:cNvSpPr>
            <p:nvPr/>
          </p:nvSpPr>
          <p:spPr bwMode="auto">
            <a:xfrm flipV="1">
              <a:off x="2040" y="2352"/>
              <a:ext cx="0" cy="43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0814" name="Line 19"/>
            <p:cNvSpPr>
              <a:spLocks noChangeShapeType="1"/>
            </p:cNvSpPr>
            <p:nvPr/>
          </p:nvSpPr>
          <p:spPr bwMode="auto">
            <a:xfrm flipV="1">
              <a:off x="2532" y="2352"/>
              <a:ext cx="0" cy="288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0815" name="Line 20"/>
            <p:cNvSpPr>
              <a:spLocks noChangeShapeType="1"/>
            </p:cNvSpPr>
            <p:nvPr/>
          </p:nvSpPr>
          <p:spPr bwMode="auto">
            <a:xfrm flipV="1">
              <a:off x="2994" y="2346"/>
              <a:ext cx="0" cy="48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0816" name="Line 21"/>
            <p:cNvSpPr>
              <a:spLocks noChangeShapeType="1"/>
            </p:cNvSpPr>
            <p:nvPr/>
          </p:nvSpPr>
          <p:spPr bwMode="auto">
            <a:xfrm flipV="1">
              <a:off x="3168" y="2352"/>
              <a:ext cx="0" cy="86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48566" name="Group 22"/>
          <p:cNvGrpSpPr>
            <a:grpSpLocks/>
          </p:cNvGrpSpPr>
          <p:nvPr/>
        </p:nvGrpSpPr>
        <p:grpSpPr bwMode="auto">
          <a:xfrm>
            <a:off x="1182688" y="711200"/>
            <a:ext cx="2279650" cy="2786063"/>
            <a:chOff x="1872" y="768"/>
            <a:chExt cx="1296" cy="1584"/>
          </a:xfrm>
        </p:grpSpPr>
        <p:sp>
          <p:nvSpPr>
            <p:cNvPr id="30808" name="AutoShape 23"/>
            <p:cNvSpPr>
              <a:spLocks noChangeArrowheads="1"/>
            </p:cNvSpPr>
            <p:nvPr/>
          </p:nvSpPr>
          <p:spPr bwMode="auto">
            <a:xfrm>
              <a:off x="1872" y="768"/>
              <a:ext cx="1296" cy="1584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0809" name="Line 24"/>
            <p:cNvSpPr>
              <a:spLocks noChangeShapeType="1"/>
            </p:cNvSpPr>
            <p:nvPr/>
          </p:nvSpPr>
          <p:spPr bwMode="auto">
            <a:xfrm flipV="1">
              <a:off x="2046" y="768"/>
              <a:ext cx="480" cy="1584"/>
            </a:xfrm>
            <a:prstGeom prst="line">
              <a:avLst/>
            </a:prstGeom>
            <a:noFill/>
            <a:ln w="63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0810" name="Line 25"/>
            <p:cNvSpPr>
              <a:spLocks noChangeShapeType="1"/>
            </p:cNvSpPr>
            <p:nvPr/>
          </p:nvSpPr>
          <p:spPr bwMode="auto">
            <a:xfrm flipH="1" flipV="1">
              <a:off x="2514" y="768"/>
              <a:ext cx="480" cy="1584"/>
            </a:xfrm>
            <a:prstGeom prst="line">
              <a:avLst/>
            </a:prstGeom>
            <a:noFill/>
            <a:ln w="63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0811" name="Line 26"/>
            <p:cNvSpPr>
              <a:spLocks noChangeShapeType="1"/>
            </p:cNvSpPr>
            <p:nvPr/>
          </p:nvSpPr>
          <p:spPr bwMode="auto">
            <a:xfrm flipV="1">
              <a:off x="2526" y="768"/>
              <a:ext cx="0" cy="1584"/>
            </a:xfrm>
            <a:prstGeom prst="line">
              <a:avLst/>
            </a:prstGeom>
            <a:noFill/>
            <a:ln w="6350">
              <a:solidFill>
                <a:schemeClr val="folHlink"/>
              </a:solidFill>
              <a:prstDash val="lg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48571" name="AutoShape 27"/>
          <p:cNvSpPr>
            <a:spLocks noChangeArrowheads="1"/>
          </p:cNvSpPr>
          <p:nvPr/>
        </p:nvSpPr>
        <p:spPr bwMode="auto">
          <a:xfrm>
            <a:off x="1868488" y="4267200"/>
            <a:ext cx="1489075" cy="1489075"/>
          </a:xfrm>
          <a:prstGeom prst="diamond">
            <a:avLst/>
          </a:prstGeom>
          <a:solidFill>
            <a:schemeClr val="bg1"/>
          </a:solidFill>
          <a:ln w="2857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748572" name="Line 28"/>
          <p:cNvSpPr>
            <a:spLocks noChangeShapeType="1"/>
          </p:cNvSpPr>
          <p:nvPr/>
        </p:nvSpPr>
        <p:spPr bwMode="auto">
          <a:xfrm>
            <a:off x="2608263" y="457200"/>
            <a:ext cx="0" cy="3040063"/>
          </a:xfrm>
          <a:prstGeom prst="line">
            <a:avLst/>
          </a:prstGeom>
          <a:noFill/>
          <a:ln w="3175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8573" name="Oval 29"/>
          <p:cNvSpPr>
            <a:spLocks noChangeArrowheads="1"/>
          </p:cNvSpPr>
          <p:nvPr/>
        </p:nvSpPr>
        <p:spPr bwMode="auto">
          <a:xfrm>
            <a:off x="2301875" y="4478338"/>
            <a:ext cx="84138" cy="841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748574" name="Oval 30"/>
          <p:cNvSpPr>
            <a:spLocks noChangeArrowheads="1"/>
          </p:cNvSpPr>
          <p:nvPr/>
        </p:nvSpPr>
        <p:spPr bwMode="auto">
          <a:xfrm>
            <a:off x="2027238" y="4764088"/>
            <a:ext cx="84137" cy="841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748575" name="Oval 31"/>
          <p:cNvSpPr>
            <a:spLocks noChangeArrowheads="1"/>
          </p:cNvSpPr>
          <p:nvPr/>
        </p:nvSpPr>
        <p:spPr bwMode="auto">
          <a:xfrm>
            <a:off x="1827213" y="4975225"/>
            <a:ext cx="84137" cy="841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748576" name="Oval 32"/>
          <p:cNvSpPr>
            <a:spLocks noChangeArrowheads="1"/>
          </p:cNvSpPr>
          <p:nvPr/>
        </p:nvSpPr>
        <p:spPr bwMode="auto">
          <a:xfrm>
            <a:off x="2047875" y="5195888"/>
            <a:ext cx="85725" cy="841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748577" name="Oval 33"/>
          <p:cNvSpPr>
            <a:spLocks noChangeArrowheads="1"/>
          </p:cNvSpPr>
          <p:nvPr/>
        </p:nvSpPr>
        <p:spPr bwMode="auto">
          <a:xfrm>
            <a:off x="2301875" y="5470525"/>
            <a:ext cx="84138" cy="841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748578" name="Oval 34"/>
          <p:cNvSpPr>
            <a:spLocks noChangeArrowheads="1"/>
          </p:cNvSpPr>
          <p:nvPr/>
        </p:nvSpPr>
        <p:spPr bwMode="auto">
          <a:xfrm>
            <a:off x="3303588" y="4964113"/>
            <a:ext cx="85725" cy="841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748579" name="Oval 35"/>
          <p:cNvSpPr>
            <a:spLocks noChangeArrowheads="1"/>
          </p:cNvSpPr>
          <p:nvPr/>
        </p:nvSpPr>
        <p:spPr bwMode="auto">
          <a:xfrm>
            <a:off x="2851150" y="4510088"/>
            <a:ext cx="84138" cy="841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748580" name="Oval 36"/>
          <p:cNvSpPr>
            <a:spLocks noChangeArrowheads="1"/>
          </p:cNvSpPr>
          <p:nvPr/>
        </p:nvSpPr>
        <p:spPr bwMode="auto">
          <a:xfrm>
            <a:off x="2565400" y="5692775"/>
            <a:ext cx="84138" cy="841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grpSp>
        <p:nvGrpSpPr>
          <p:cNvPr id="748581" name="Group 37"/>
          <p:cNvGrpSpPr>
            <a:grpSpLocks/>
          </p:cNvGrpSpPr>
          <p:nvPr/>
        </p:nvGrpSpPr>
        <p:grpSpPr bwMode="auto">
          <a:xfrm>
            <a:off x="1173163" y="3887788"/>
            <a:ext cx="2279650" cy="2279650"/>
            <a:chOff x="672" y="2400"/>
            <a:chExt cx="1008" cy="1008"/>
          </a:xfrm>
        </p:grpSpPr>
        <p:sp>
          <p:nvSpPr>
            <p:cNvPr id="30804" name="Line 38"/>
            <p:cNvSpPr>
              <a:spLocks noChangeShapeType="1"/>
            </p:cNvSpPr>
            <p:nvPr/>
          </p:nvSpPr>
          <p:spPr bwMode="auto">
            <a:xfrm>
              <a:off x="1189" y="2400"/>
              <a:ext cx="0" cy="1008"/>
            </a:xfrm>
            <a:prstGeom prst="line">
              <a:avLst/>
            </a:prstGeom>
            <a:noFill/>
            <a:ln w="31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0805" name="Line 39"/>
            <p:cNvSpPr>
              <a:spLocks noChangeShapeType="1"/>
            </p:cNvSpPr>
            <p:nvPr/>
          </p:nvSpPr>
          <p:spPr bwMode="auto">
            <a:xfrm>
              <a:off x="672" y="2902"/>
              <a:ext cx="1008" cy="0"/>
            </a:xfrm>
            <a:prstGeom prst="line">
              <a:avLst/>
            </a:prstGeom>
            <a:noFill/>
            <a:ln w="31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0806" name="Line 40"/>
            <p:cNvSpPr>
              <a:spLocks noChangeShapeType="1"/>
            </p:cNvSpPr>
            <p:nvPr/>
          </p:nvSpPr>
          <p:spPr bwMode="auto">
            <a:xfrm rot="189070" flipH="1" flipV="1">
              <a:off x="766" y="2576"/>
              <a:ext cx="814" cy="634"/>
            </a:xfrm>
            <a:prstGeom prst="line">
              <a:avLst/>
            </a:prstGeom>
            <a:noFill/>
            <a:ln w="31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0807" name="Line 41"/>
            <p:cNvSpPr>
              <a:spLocks noChangeShapeType="1"/>
            </p:cNvSpPr>
            <p:nvPr/>
          </p:nvSpPr>
          <p:spPr bwMode="auto">
            <a:xfrm rot="21410930" flipV="1">
              <a:off x="768" y="2598"/>
              <a:ext cx="814" cy="634"/>
            </a:xfrm>
            <a:prstGeom prst="line">
              <a:avLst/>
            </a:prstGeom>
            <a:noFill/>
            <a:ln w="31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48586" name="Oval 42"/>
          <p:cNvSpPr>
            <a:spLocks noChangeArrowheads="1"/>
          </p:cNvSpPr>
          <p:nvPr/>
        </p:nvSpPr>
        <p:spPr bwMode="auto">
          <a:xfrm>
            <a:off x="2828925" y="5449888"/>
            <a:ext cx="84138" cy="841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748587" name="Oval 43"/>
          <p:cNvSpPr>
            <a:spLocks noChangeArrowheads="1"/>
          </p:cNvSpPr>
          <p:nvPr/>
        </p:nvSpPr>
        <p:spPr bwMode="auto">
          <a:xfrm>
            <a:off x="2565400" y="4235450"/>
            <a:ext cx="84138" cy="841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grpSp>
        <p:nvGrpSpPr>
          <p:cNvPr id="748588" name="Group 44"/>
          <p:cNvGrpSpPr>
            <a:grpSpLocks/>
          </p:cNvGrpSpPr>
          <p:nvPr/>
        </p:nvGrpSpPr>
        <p:grpSpPr bwMode="auto">
          <a:xfrm>
            <a:off x="1604963" y="4003675"/>
            <a:ext cx="1865312" cy="1960563"/>
            <a:chOff x="2112" y="2640"/>
            <a:chExt cx="1060" cy="1115"/>
          </a:xfrm>
        </p:grpSpPr>
        <p:sp>
          <p:nvSpPr>
            <p:cNvPr id="30794" name="Text Box 45"/>
            <p:cNvSpPr txBox="1">
              <a:spLocks noChangeArrowheads="1"/>
            </p:cNvSpPr>
            <p:nvPr/>
          </p:nvSpPr>
          <p:spPr bwMode="auto">
            <a:xfrm>
              <a:off x="2112" y="3071"/>
              <a:ext cx="148" cy="1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30795" name="Text Box 46"/>
            <p:cNvSpPr txBox="1">
              <a:spLocks noChangeArrowheads="1"/>
            </p:cNvSpPr>
            <p:nvPr/>
          </p:nvSpPr>
          <p:spPr bwMode="auto">
            <a:xfrm>
              <a:off x="2292" y="3324"/>
              <a:ext cx="148" cy="1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30796" name="Text Box 47"/>
            <p:cNvSpPr txBox="1">
              <a:spLocks noChangeArrowheads="1"/>
            </p:cNvSpPr>
            <p:nvPr/>
          </p:nvSpPr>
          <p:spPr bwMode="auto">
            <a:xfrm>
              <a:off x="2388" y="3438"/>
              <a:ext cx="148" cy="1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30797" name="Text Box 48"/>
            <p:cNvSpPr txBox="1">
              <a:spLocks noChangeArrowheads="1"/>
            </p:cNvSpPr>
            <p:nvPr/>
          </p:nvSpPr>
          <p:spPr bwMode="auto">
            <a:xfrm>
              <a:off x="2544" y="3599"/>
              <a:ext cx="148" cy="1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30798" name="Text Box 49"/>
            <p:cNvSpPr txBox="1">
              <a:spLocks noChangeArrowheads="1"/>
            </p:cNvSpPr>
            <p:nvPr/>
          </p:nvSpPr>
          <p:spPr bwMode="auto">
            <a:xfrm>
              <a:off x="2832" y="3408"/>
              <a:ext cx="148" cy="1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30799" name="Text Box 50"/>
            <p:cNvSpPr txBox="1">
              <a:spLocks noChangeArrowheads="1"/>
            </p:cNvSpPr>
            <p:nvPr/>
          </p:nvSpPr>
          <p:spPr bwMode="auto">
            <a:xfrm>
              <a:off x="3023" y="3024"/>
              <a:ext cx="149" cy="1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30800" name="Text Box 51"/>
            <p:cNvSpPr txBox="1">
              <a:spLocks noChangeArrowheads="1"/>
            </p:cNvSpPr>
            <p:nvPr/>
          </p:nvSpPr>
          <p:spPr bwMode="auto">
            <a:xfrm>
              <a:off x="2196" y="2952"/>
              <a:ext cx="191" cy="1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30801" name="Text Box 52"/>
            <p:cNvSpPr txBox="1">
              <a:spLocks noChangeArrowheads="1"/>
            </p:cNvSpPr>
            <p:nvPr/>
          </p:nvSpPr>
          <p:spPr bwMode="auto">
            <a:xfrm>
              <a:off x="2400" y="2784"/>
              <a:ext cx="148" cy="1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solidFill>
                    <a:srgbClr val="000000"/>
                  </a:solidFill>
                </a:rPr>
                <a:t>9</a:t>
              </a:r>
            </a:p>
          </p:txBody>
        </p:sp>
        <p:sp>
          <p:nvSpPr>
            <p:cNvPr id="30802" name="Text Box 53"/>
            <p:cNvSpPr txBox="1">
              <a:spLocks noChangeArrowheads="1"/>
            </p:cNvSpPr>
            <p:nvPr/>
          </p:nvSpPr>
          <p:spPr bwMode="auto">
            <a:xfrm>
              <a:off x="2544" y="2640"/>
              <a:ext cx="148" cy="1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30803" name="Text Box 54"/>
            <p:cNvSpPr txBox="1">
              <a:spLocks noChangeArrowheads="1"/>
            </p:cNvSpPr>
            <p:nvPr/>
          </p:nvSpPr>
          <p:spPr bwMode="auto">
            <a:xfrm>
              <a:off x="2783" y="2784"/>
              <a:ext cx="148" cy="1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solidFill>
                    <a:srgbClr val="000000"/>
                  </a:solidFill>
                </a:rPr>
                <a:t>7</a:t>
              </a:r>
            </a:p>
          </p:txBody>
        </p:sp>
      </p:grpSp>
      <p:sp>
        <p:nvSpPr>
          <p:cNvPr id="748599" name="Line 55"/>
          <p:cNvSpPr>
            <a:spLocks noChangeShapeType="1"/>
          </p:cNvSpPr>
          <p:nvPr/>
        </p:nvSpPr>
        <p:spPr bwMode="auto">
          <a:xfrm flipV="1">
            <a:off x="1858963" y="1808163"/>
            <a:ext cx="0" cy="3208337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8600" name="Line 56"/>
          <p:cNvSpPr>
            <a:spLocks noChangeShapeType="1"/>
          </p:cNvSpPr>
          <p:nvPr/>
        </p:nvSpPr>
        <p:spPr bwMode="auto">
          <a:xfrm flipV="1">
            <a:off x="2079625" y="1470025"/>
            <a:ext cx="0" cy="3800475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8601" name="Line 57"/>
          <p:cNvSpPr>
            <a:spLocks noChangeShapeType="1"/>
          </p:cNvSpPr>
          <p:nvPr/>
        </p:nvSpPr>
        <p:spPr bwMode="auto">
          <a:xfrm flipV="1">
            <a:off x="2892425" y="2484438"/>
            <a:ext cx="0" cy="2109787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8602" name="Line 58"/>
          <p:cNvSpPr>
            <a:spLocks noChangeShapeType="1"/>
          </p:cNvSpPr>
          <p:nvPr/>
        </p:nvSpPr>
        <p:spPr bwMode="auto">
          <a:xfrm flipV="1">
            <a:off x="3335338" y="3243263"/>
            <a:ext cx="0" cy="1773237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8603" name="Oval 59"/>
          <p:cNvSpPr>
            <a:spLocks noChangeArrowheads="1"/>
          </p:cNvSpPr>
          <p:nvPr/>
        </p:nvSpPr>
        <p:spPr bwMode="auto">
          <a:xfrm>
            <a:off x="1816100" y="1765300"/>
            <a:ext cx="84138" cy="857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748604" name="Oval 60"/>
          <p:cNvSpPr>
            <a:spLocks noChangeArrowheads="1"/>
          </p:cNvSpPr>
          <p:nvPr/>
        </p:nvSpPr>
        <p:spPr bwMode="auto">
          <a:xfrm>
            <a:off x="2027238" y="1470025"/>
            <a:ext cx="84137" cy="841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748605" name="Oval 61"/>
          <p:cNvSpPr>
            <a:spLocks noChangeArrowheads="1"/>
          </p:cNvSpPr>
          <p:nvPr/>
        </p:nvSpPr>
        <p:spPr bwMode="auto">
          <a:xfrm>
            <a:off x="2851150" y="2568575"/>
            <a:ext cx="84138" cy="841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748606" name="Oval 62"/>
          <p:cNvSpPr>
            <a:spLocks noChangeArrowheads="1"/>
          </p:cNvSpPr>
          <p:nvPr/>
        </p:nvSpPr>
        <p:spPr bwMode="auto">
          <a:xfrm>
            <a:off x="3294063" y="3159125"/>
            <a:ext cx="84137" cy="841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748607" name="Line 63"/>
          <p:cNvSpPr>
            <a:spLocks noChangeShapeType="1"/>
          </p:cNvSpPr>
          <p:nvPr/>
        </p:nvSpPr>
        <p:spPr bwMode="auto">
          <a:xfrm flipV="1">
            <a:off x="2703513" y="3497263"/>
            <a:ext cx="0" cy="506412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8608" name="Line 64"/>
          <p:cNvSpPr>
            <a:spLocks noChangeShapeType="1"/>
          </p:cNvSpPr>
          <p:nvPr/>
        </p:nvSpPr>
        <p:spPr bwMode="auto">
          <a:xfrm flipV="1">
            <a:off x="2365375" y="4003675"/>
            <a:ext cx="338138" cy="1012825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8609" name="Line 65"/>
          <p:cNvSpPr>
            <a:spLocks noChangeShapeType="1"/>
          </p:cNvSpPr>
          <p:nvPr/>
        </p:nvSpPr>
        <p:spPr bwMode="auto">
          <a:xfrm rot="-70083" flipH="1" flipV="1">
            <a:off x="2336800" y="711200"/>
            <a:ext cx="338138" cy="2786063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8610" name="Oval 66"/>
          <p:cNvSpPr>
            <a:spLocks noChangeArrowheads="1"/>
          </p:cNvSpPr>
          <p:nvPr/>
        </p:nvSpPr>
        <p:spPr bwMode="auto">
          <a:xfrm>
            <a:off x="2554288" y="2820988"/>
            <a:ext cx="85725" cy="841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748611" name="Arc 67"/>
          <p:cNvSpPr>
            <a:spLocks/>
          </p:cNvSpPr>
          <p:nvPr/>
        </p:nvSpPr>
        <p:spPr bwMode="auto">
          <a:xfrm rot="-736849">
            <a:off x="2173288" y="1463675"/>
            <a:ext cx="254000" cy="1408113"/>
          </a:xfrm>
          <a:custGeom>
            <a:avLst/>
            <a:gdLst>
              <a:gd name="T0" fmla="*/ 103026339 w 21600"/>
              <a:gd name="T1" fmla="*/ 0 h 21231"/>
              <a:gd name="T2" fmla="*/ 412983433 w 21600"/>
              <a:gd name="T3" fmla="*/ 2147483646 h 21231"/>
              <a:gd name="T4" fmla="*/ 0 w 21600"/>
              <a:gd name="T5" fmla="*/ 2147483646 h 2123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231" fill="none" extrusionOk="0">
                <a:moveTo>
                  <a:pt x="5388" y="-1"/>
                </a:moveTo>
                <a:cubicBezTo>
                  <a:pt x="14930" y="2457"/>
                  <a:pt x="21600" y="11062"/>
                  <a:pt x="21600" y="20917"/>
                </a:cubicBezTo>
                <a:cubicBezTo>
                  <a:pt x="21600" y="21021"/>
                  <a:pt x="21599" y="21126"/>
                  <a:pt x="21597" y="21230"/>
                </a:cubicBezTo>
              </a:path>
              <a:path w="21600" h="21231" stroke="0" extrusionOk="0">
                <a:moveTo>
                  <a:pt x="5388" y="-1"/>
                </a:moveTo>
                <a:cubicBezTo>
                  <a:pt x="14930" y="2457"/>
                  <a:pt x="21600" y="11062"/>
                  <a:pt x="21600" y="20917"/>
                </a:cubicBezTo>
                <a:cubicBezTo>
                  <a:pt x="21600" y="21021"/>
                  <a:pt x="21599" y="21126"/>
                  <a:pt x="21597" y="21230"/>
                </a:cubicBezTo>
                <a:lnTo>
                  <a:pt x="0" y="20917"/>
                </a:lnTo>
                <a:lnTo>
                  <a:pt x="5388" y="-1"/>
                </a:lnTo>
                <a:close/>
              </a:path>
            </a:pathLst>
          </a:custGeom>
          <a:noFill/>
          <a:ln w="2857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48612" name="Arc 68"/>
          <p:cNvSpPr>
            <a:spLocks/>
          </p:cNvSpPr>
          <p:nvPr/>
        </p:nvSpPr>
        <p:spPr bwMode="auto">
          <a:xfrm rot="-5212742">
            <a:off x="1745456" y="1661319"/>
            <a:ext cx="455613" cy="180975"/>
          </a:xfrm>
          <a:custGeom>
            <a:avLst/>
            <a:gdLst>
              <a:gd name="T0" fmla="*/ 1272068691 w 21600"/>
              <a:gd name="T1" fmla="*/ 0 h 20622"/>
              <a:gd name="T2" fmla="*/ 2147483646 w 21600"/>
              <a:gd name="T3" fmla="*/ 122315616 h 20622"/>
              <a:gd name="T4" fmla="*/ 0 w 21600"/>
              <a:gd name="T5" fmla="*/ 122315616 h 2062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0622" fill="none" extrusionOk="0">
                <a:moveTo>
                  <a:pt x="6425" y="0"/>
                </a:moveTo>
                <a:cubicBezTo>
                  <a:pt x="15451" y="2812"/>
                  <a:pt x="21600" y="11168"/>
                  <a:pt x="21600" y="20622"/>
                </a:cubicBezTo>
              </a:path>
              <a:path w="21600" h="20622" stroke="0" extrusionOk="0">
                <a:moveTo>
                  <a:pt x="6425" y="0"/>
                </a:moveTo>
                <a:cubicBezTo>
                  <a:pt x="15451" y="2812"/>
                  <a:pt x="21600" y="11168"/>
                  <a:pt x="21600" y="20622"/>
                </a:cubicBezTo>
                <a:lnTo>
                  <a:pt x="0" y="20622"/>
                </a:lnTo>
                <a:lnTo>
                  <a:pt x="6425" y="0"/>
                </a:lnTo>
                <a:close/>
              </a:path>
            </a:pathLst>
          </a:custGeom>
          <a:noFill/>
          <a:ln w="2857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48613" name="Arc 69"/>
          <p:cNvSpPr>
            <a:spLocks/>
          </p:cNvSpPr>
          <p:nvPr/>
        </p:nvSpPr>
        <p:spPr bwMode="auto">
          <a:xfrm rot="10556028" flipV="1">
            <a:off x="2611438" y="2589213"/>
            <a:ext cx="252412" cy="254000"/>
          </a:xfrm>
          <a:custGeom>
            <a:avLst/>
            <a:gdLst>
              <a:gd name="T0" fmla="*/ 0 w 21600"/>
              <a:gd name="T1" fmla="*/ 0 h 21600"/>
              <a:gd name="T2" fmla="*/ 402790025 w 21600"/>
              <a:gd name="T3" fmla="*/ 413022427 h 21600"/>
              <a:gd name="T4" fmla="*/ 0 w 21600"/>
              <a:gd name="T5" fmla="*/ 41302242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2857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48614" name="Arc 70"/>
          <p:cNvSpPr>
            <a:spLocks/>
          </p:cNvSpPr>
          <p:nvPr/>
        </p:nvSpPr>
        <p:spPr bwMode="auto">
          <a:xfrm rot="15419265" flipV="1">
            <a:off x="2658269" y="2767807"/>
            <a:ext cx="835025" cy="414337"/>
          </a:xfrm>
          <a:custGeom>
            <a:avLst/>
            <a:gdLst>
              <a:gd name="T0" fmla="*/ 2147483646 w 21380"/>
              <a:gd name="T1" fmla="*/ 0 h 21233"/>
              <a:gd name="T2" fmla="*/ 2147483646 w 21380"/>
              <a:gd name="T3" fmla="*/ 2147483646 h 21233"/>
              <a:gd name="T4" fmla="*/ 0 w 21380"/>
              <a:gd name="T5" fmla="*/ 2147483646 h 2123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380" h="21233" fill="none" extrusionOk="0">
                <a:moveTo>
                  <a:pt x="3965" y="0"/>
                </a:moveTo>
                <a:cubicBezTo>
                  <a:pt x="13060" y="1699"/>
                  <a:pt x="20063" y="9001"/>
                  <a:pt x="21380" y="18159"/>
                </a:cubicBezTo>
              </a:path>
              <a:path w="21380" h="21233" stroke="0" extrusionOk="0">
                <a:moveTo>
                  <a:pt x="3965" y="0"/>
                </a:moveTo>
                <a:cubicBezTo>
                  <a:pt x="13060" y="1699"/>
                  <a:pt x="20063" y="9001"/>
                  <a:pt x="21380" y="18159"/>
                </a:cubicBezTo>
                <a:lnTo>
                  <a:pt x="0" y="21233"/>
                </a:lnTo>
                <a:lnTo>
                  <a:pt x="3965" y="0"/>
                </a:lnTo>
                <a:close/>
              </a:path>
            </a:pathLst>
          </a:custGeom>
          <a:noFill/>
          <a:ln w="2857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48615" name="Line 71"/>
          <p:cNvSpPr>
            <a:spLocks noChangeShapeType="1"/>
          </p:cNvSpPr>
          <p:nvPr/>
        </p:nvSpPr>
        <p:spPr bwMode="auto">
          <a:xfrm>
            <a:off x="2617788" y="2751138"/>
            <a:ext cx="0" cy="760412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8616" name="Line 72"/>
          <p:cNvSpPr>
            <a:spLocks noChangeShapeType="1"/>
          </p:cNvSpPr>
          <p:nvPr/>
        </p:nvSpPr>
        <p:spPr bwMode="auto">
          <a:xfrm>
            <a:off x="1858963" y="1808163"/>
            <a:ext cx="0" cy="168910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8617" name="Line 73"/>
          <p:cNvSpPr>
            <a:spLocks noChangeShapeType="1"/>
          </p:cNvSpPr>
          <p:nvPr/>
        </p:nvSpPr>
        <p:spPr bwMode="auto">
          <a:xfrm>
            <a:off x="3335338" y="3159125"/>
            <a:ext cx="0" cy="338138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8618" name="Line 74"/>
          <p:cNvSpPr>
            <a:spLocks noChangeShapeType="1"/>
          </p:cNvSpPr>
          <p:nvPr/>
        </p:nvSpPr>
        <p:spPr bwMode="auto">
          <a:xfrm flipH="1">
            <a:off x="1190625" y="1808163"/>
            <a:ext cx="674688" cy="16891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8619" name="Line 75"/>
          <p:cNvSpPr>
            <a:spLocks noChangeShapeType="1"/>
          </p:cNvSpPr>
          <p:nvPr/>
        </p:nvSpPr>
        <p:spPr bwMode="auto">
          <a:xfrm>
            <a:off x="3314700" y="3159125"/>
            <a:ext cx="168275" cy="338138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8620" name="Line 76"/>
          <p:cNvSpPr>
            <a:spLocks noChangeShapeType="1"/>
          </p:cNvSpPr>
          <p:nvPr/>
        </p:nvSpPr>
        <p:spPr bwMode="auto">
          <a:xfrm>
            <a:off x="1182688" y="3497263"/>
            <a:ext cx="2279650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8621" name="Text Box 77"/>
          <p:cNvSpPr txBox="1">
            <a:spLocks noChangeArrowheads="1"/>
          </p:cNvSpPr>
          <p:nvPr/>
        </p:nvSpPr>
        <p:spPr bwMode="auto">
          <a:xfrm>
            <a:off x="971550" y="3257550"/>
            <a:ext cx="252253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000000"/>
                </a:solidFill>
              </a:rPr>
              <a:t>a’    b’h’             c’g’            d’f’       e’</a:t>
            </a:r>
          </a:p>
        </p:txBody>
      </p:sp>
      <p:sp>
        <p:nvSpPr>
          <p:cNvPr id="748622" name="Arc 78"/>
          <p:cNvSpPr>
            <a:spLocks/>
          </p:cNvSpPr>
          <p:nvPr/>
        </p:nvSpPr>
        <p:spPr bwMode="auto">
          <a:xfrm>
            <a:off x="2322513" y="5016500"/>
            <a:ext cx="549275" cy="506413"/>
          </a:xfrm>
          <a:custGeom>
            <a:avLst/>
            <a:gdLst>
              <a:gd name="T0" fmla="*/ 2147483646 w 23429"/>
              <a:gd name="T1" fmla="*/ 111485767 h 21600"/>
              <a:gd name="T2" fmla="*/ 0 w 23429"/>
              <a:gd name="T3" fmla="*/ 2147483646 h 21600"/>
              <a:gd name="T4" fmla="*/ 553441134 w 23429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3429" h="21600" fill="none" extrusionOk="0">
                <a:moveTo>
                  <a:pt x="23428" y="368"/>
                </a:moveTo>
                <a:cubicBezTo>
                  <a:pt x="23227" y="12152"/>
                  <a:pt x="13617" y="21600"/>
                  <a:pt x="1832" y="21600"/>
                </a:cubicBezTo>
                <a:cubicBezTo>
                  <a:pt x="1220" y="21600"/>
                  <a:pt x="609" y="21574"/>
                  <a:pt x="-1" y="21522"/>
                </a:cubicBezTo>
              </a:path>
              <a:path w="23429" h="21600" stroke="0" extrusionOk="0">
                <a:moveTo>
                  <a:pt x="23428" y="368"/>
                </a:moveTo>
                <a:cubicBezTo>
                  <a:pt x="23227" y="12152"/>
                  <a:pt x="13617" y="21600"/>
                  <a:pt x="1832" y="21600"/>
                </a:cubicBezTo>
                <a:cubicBezTo>
                  <a:pt x="1220" y="21600"/>
                  <a:pt x="609" y="21574"/>
                  <a:pt x="-1" y="21522"/>
                </a:cubicBezTo>
                <a:lnTo>
                  <a:pt x="1832" y="0"/>
                </a:lnTo>
                <a:lnTo>
                  <a:pt x="23428" y="368"/>
                </a:lnTo>
                <a:close/>
              </a:path>
            </a:pathLst>
          </a:custGeom>
          <a:noFill/>
          <a:ln w="3175">
            <a:solidFill>
              <a:schemeClr val="tx2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48623" name="Line 79"/>
          <p:cNvSpPr>
            <a:spLocks noChangeShapeType="1"/>
          </p:cNvSpPr>
          <p:nvPr/>
        </p:nvSpPr>
        <p:spPr bwMode="auto">
          <a:xfrm flipV="1">
            <a:off x="2871788" y="2062163"/>
            <a:ext cx="0" cy="2954337"/>
          </a:xfrm>
          <a:prstGeom prst="line">
            <a:avLst/>
          </a:prstGeom>
          <a:noFill/>
          <a:ln w="9525">
            <a:solidFill>
              <a:srgbClr val="D6009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8624" name="Line 80"/>
          <p:cNvSpPr>
            <a:spLocks noChangeShapeType="1"/>
          </p:cNvSpPr>
          <p:nvPr/>
        </p:nvSpPr>
        <p:spPr bwMode="auto">
          <a:xfrm flipH="1">
            <a:off x="2365375" y="2062163"/>
            <a:ext cx="5064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8625" name="Oval 81"/>
          <p:cNvSpPr>
            <a:spLocks noChangeArrowheads="1"/>
          </p:cNvSpPr>
          <p:nvPr/>
        </p:nvSpPr>
        <p:spPr bwMode="auto">
          <a:xfrm>
            <a:off x="2301875" y="2019300"/>
            <a:ext cx="84138" cy="841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grpSp>
        <p:nvGrpSpPr>
          <p:cNvPr id="748626" name="Group 82"/>
          <p:cNvGrpSpPr>
            <a:grpSpLocks/>
          </p:cNvGrpSpPr>
          <p:nvPr/>
        </p:nvGrpSpPr>
        <p:grpSpPr bwMode="auto">
          <a:xfrm>
            <a:off x="2027238" y="5734050"/>
            <a:ext cx="1879600" cy="971550"/>
            <a:chOff x="2352" y="3624"/>
            <a:chExt cx="1069" cy="552"/>
          </a:xfrm>
        </p:grpSpPr>
        <p:sp>
          <p:nvSpPr>
            <p:cNvPr id="30789" name="Line 83"/>
            <p:cNvSpPr>
              <a:spLocks noChangeShapeType="1"/>
            </p:cNvSpPr>
            <p:nvPr/>
          </p:nvSpPr>
          <p:spPr bwMode="auto">
            <a:xfrm>
              <a:off x="2682" y="3624"/>
              <a:ext cx="0" cy="552"/>
            </a:xfrm>
            <a:prstGeom prst="line">
              <a:avLst/>
            </a:prstGeom>
            <a:noFill/>
            <a:ln w="31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0790" name="Line 84"/>
            <p:cNvSpPr>
              <a:spLocks noChangeShapeType="1"/>
            </p:cNvSpPr>
            <p:nvPr/>
          </p:nvSpPr>
          <p:spPr bwMode="auto">
            <a:xfrm>
              <a:off x="2532" y="3984"/>
              <a:ext cx="0" cy="192"/>
            </a:xfrm>
            <a:prstGeom prst="line">
              <a:avLst/>
            </a:prstGeom>
            <a:noFill/>
            <a:ln w="31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0791" name="Line 85"/>
            <p:cNvSpPr>
              <a:spLocks noChangeShapeType="1"/>
            </p:cNvSpPr>
            <p:nvPr/>
          </p:nvSpPr>
          <p:spPr bwMode="auto">
            <a:xfrm>
              <a:off x="2352" y="408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0792" name="Line 86"/>
            <p:cNvSpPr>
              <a:spLocks noChangeShapeType="1"/>
            </p:cNvSpPr>
            <p:nvPr/>
          </p:nvSpPr>
          <p:spPr bwMode="auto">
            <a:xfrm flipH="1">
              <a:off x="2688" y="408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0793" name="Text Box 87"/>
            <p:cNvSpPr txBox="1">
              <a:spLocks noChangeArrowheads="1"/>
            </p:cNvSpPr>
            <p:nvPr/>
          </p:nvSpPr>
          <p:spPr bwMode="auto">
            <a:xfrm>
              <a:off x="2784" y="3990"/>
              <a:ext cx="637" cy="1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solidFill>
                    <a:srgbClr val="000000"/>
                  </a:solidFill>
                </a:rPr>
                <a:t>5 mm</a:t>
              </a:r>
              <a:r>
                <a:rPr lang="en-US" altLang="en-US" sz="1000" b="1">
                  <a:solidFill>
                    <a:srgbClr val="000000"/>
                  </a:solidFill>
                </a:rPr>
                <a:t> OFF-SET</a:t>
              </a:r>
            </a:p>
          </p:txBody>
        </p:sp>
      </p:grpSp>
      <p:grpSp>
        <p:nvGrpSpPr>
          <p:cNvPr id="748632" name="Group 88"/>
          <p:cNvGrpSpPr>
            <a:grpSpLocks/>
          </p:cNvGrpSpPr>
          <p:nvPr/>
        </p:nvGrpSpPr>
        <p:grpSpPr bwMode="auto">
          <a:xfrm>
            <a:off x="1604963" y="1217613"/>
            <a:ext cx="2000250" cy="2047875"/>
            <a:chOff x="2112" y="1056"/>
            <a:chExt cx="1137" cy="1164"/>
          </a:xfrm>
        </p:grpSpPr>
        <p:sp>
          <p:nvSpPr>
            <p:cNvPr id="30783" name="Text Box 89"/>
            <p:cNvSpPr txBox="1">
              <a:spLocks noChangeArrowheads="1"/>
            </p:cNvSpPr>
            <p:nvPr/>
          </p:nvSpPr>
          <p:spPr bwMode="auto">
            <a:xfrm>
              <a:off x="2112" y="1296"/>
              <a:ext cx="177" cy="1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solidFill>
                    <a:srgbClr val="000000"/>
                  </a:solidFill>
                </a:rPr>
                <a:t>1’</a:t>
              </a:r>
            </a:p>
          </p:txBody>
        </p:sp>
        <p:sp>
          <p:nvSpPr>
            <p:cNvPr id="30784" name="Text Box 90"/>
            <p:cNvSpPr txBox="1">
              <a:spLocks noChangeArrowheads="1"/>
            </p:cNvSpPr>
            <p:nvPr/>
          </p:nvSpPr>
          <p:spPr bwMode="auto">
            <a:xfrm>
              <a:off x="2304" y="1056"/>
              <a:ext cx="177" cy="1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solidFill>
                    <a:srgbClr val="000000"/>
                  </a:solidFill>
                </a:rPr>
                <a:t>2’</a:t>
              </a:r>
            </a:p>
          </p:txBody>
        </p:sp>
        <p:sp>
          <p:nvSpPr>
            <p:cNvPr id="30785" name="Text Box 91"/>
            <p:cNvSpPr txBox="1">
              <a:spLocks noChangeArrowheads="1"/>
            </p:cNvSpPr>
            <p:nvPr/>
          </p:nvSpPr>
          <p:spPr bwMode="auto">
            <a:xfrm>
              <a:off x="2784" y="1686"/>
              <a:ext cx="177" cy="1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solidFill>
                    <a:srgbClr val="000000"/>
                  </a:solidFill>
                </a:rPr>
                <a:t>5’</a:t>
              </a:r>
            </a:p>
          </p:txBody>
        </p:sp>
        <p:sp>
          <p:nvSpPr>
            <p:cNvPr id="30786" name="Text Box 92"/>
            <p:cNvSpPr txBox="1">
              <a:spLocks noChangeArrowheads="1"/>
            </p:cNvSpPr>
            <p:nvPr/>
          </p:nvSpPr>
          <p:spPr bwMode="auto">
            <a:xfrm>
              <a:off x="2544" y="1921"/>
              <a:ext cx="177" cy="1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solidFill>
                    <a:srgbClr val="000000"/>
                  </a:solidFill>
                </a:rPr>
                <a:t>4’</a:t>
              </a:r>
            </a:p>
          </p:txBody>
        </p:sp>
        <p:sp>
          <p:nvSpPr>
            <p:cNvPr id="30787" name="Text Box 93"/>
            <p:cNvSpPr txBox="1">
              <a:spLocks noChangeArrowheads="1"/>
            </p:cNvSpPr>
            <p:nvPr/>
          </p:nvSpPr>
          <p:spPr bwMode="auto">
            <a:xfrm>
              <a:off x="2400" y="1489"/>
              <a:ext cx="177" cy="1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solidFill>
                    <a:srgbClr val="000000"/>
                  </a:solidFill>
                </a:rPr>
                <a:t>3’</a:t>
              </a:r>
            </a:p>
          </p:txBody>
        </p:sp>
        <p:sp>
          <p:nvSpPr>
            <p:cNvPr id="30788" name="Text Box 94"/>
            <p:cNvSpPr txBox="1">
              <a:spLocks noChangeArrowheads="1"/>
            </p:cNvSpPr>
            <p:nvPr/>
          </p:nvSpPr>
          <p:spPr bwMode="auto">
            <a:xfrm>
              <a:off x="3072" y="2063"/>
              <a:ext cx="177" cy="1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solidFill>
                    <a:srgbClr val="000000"/>
                  </a:solidFill>
                </a:rPr>
                <a:t>6’</a:t>
              </a:r>
            </a:p>
          </p:txBody>
        </p:sp>
      </p:grpSp>
      <p:sp>
        <p:nvSpPr>
          <p:cNvPr id="748639" name="Text Box 95"/>
          <p:cNvSpPr txBox="1">
            <a:spLocks noChangeArrowheads="1"/>
          </p:cNvSpPr>
          <p:nvPr/>
        </p:nvSpPr>
        <p:spPr bwMode="auto">
          <a:xfrm>
            <a:off x="4229100" y="228600"/>
            <a:ext cx="4776788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</a:rPr>
              <a:t>CASE 7.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</a:rPr>
              <a:t> CONE STANDING &amp; SQ.PRISM  PENETRATING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</a:rPr>
              <a:t>(BOTH AXES VERTICAL)</a:t>
            </a:r>
          </a:p>
        </p:txBody>
      </p:sp>
      <p:graphicFrame>
        <p:nvGraphicFramePr>
          <p:cNvPr id="748640" name="Object 96"/>
          <p:cNvGraphicFramePr>
            <a:graphicFrameLocks noChangeAspect="1"/>
          </p:cNvGraphicFramePr>
          <p:nvPr/>
        </p:nvGraphicFramePr>
        <p:xfrm>
          <a:off x="5410200" y="1143000"/>
          <a:ext cx="2538413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0" name="Bitmap Image" r:id="rId4" imgW="1561905" imgH="1828571" progId="Paint.Picture">
                  <p:embed/>
                </p:oleObj>
              </mc:Choice>
              <mc:Fallback>
                <p:oleObj name="Bitmap Image" r:id="rId4" imgW="1561905" imgH="1828571" progId="Paint.Picture">
                  <p:embed/>
                  <p:pic>
                    <p:nvPicPr>
                      <p:cNvPr id="0" name="Object 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1143000"/>
                        <a:ext cx="2538413" cy="297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8641" name="Text Box 97"/>
          <p:cNvSpPr txBox="1">
            <a:spLocks noChangeArrowheads="1"/>
          </p:cNvSpPr>
          <p:nvPr/>
        </p:nvSpPr>
        <p:spPr bwMode="auto">
          <a:xfrm>
            <a:off x="4367213" y="4572000"/>
            <a:ext cx="4776787" cy="180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srgbClr val="FF3300"/>
                </a:solidFill>
              </a:rPr>
              <a:t>Problem:</a:t>
            </a:r>
            <a:r>
              <a:rPr lang="en-US" altLang="en-US" sz="1600">
                <a:solidFill>
                  <a:srgbClr val="000000"/>
                </a:solidFill>
              </a:rPr>
              <a:t> A cone70 mm base diameter and 90 mm axis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is completely penetrated  by a square prism from top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with it’s axis // to cone’s axis and 5 mm away from it.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a vertical plane containing both axes is parallel to VP.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Take all faces of sq.prism equally inclined to VP.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Base side of prism is 30 mm and axis is 100 mm long.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Draw projections showing curves of intersections. </a:t>
            </a:r>
          </a:p>
        </p:txBody>
      </p:sp>
      <p:grpSp>
        <p:nvGrpSpPr>
          <p:cNvPr id="30776" name="Group 105"/>
          <p:cNvGrpSpPr>
            <a:grpSpLocks/>
          </p:cNvGrpSpPr>
          <p:nvPr/>
        </p:nvGrpSpPr>
        <p:grpSpPr bwMode="auto">
          <a:xfrm>
            <a:off x="8016875" y="46038"/>
            <a:ext cx="1096963" cy="182562"/>
            <a:chOff x="5050" y="29"/>
            <a:chExt cx="691" cy="115"/>
          </a:xfrm>
        </p:grpSpPr>
        <p:sp>
          <p:nvSpPr>
            <p:cNvPr id="30777" name="AutoShape 106">
              <a:hlinkClick r:id="rId6" action="ppaction://hlinksldjump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050" y="29"/>
              <a:ext cx="115" cy="115"/>
            </a:xfrm>
            <a:prstGeom prst="actionButtonHome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0778" name="AutoShape 107">
              <a:hlinkClick r:id="" action="ppaction://hlinkshowjump?jump=previousslide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280" y="29"/>
              <a:ext cx="116" cy="115"/>
            </a:xfrm>
            <a:prstGeom prst="actionButtonBackPrevious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0779" name="AutoShape 108">
              <a:hlinkClick r:id="" action="ppaction://hlinkshowjump?jump=nextslide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396" y="29"/>
              <a:ext cx="115" cy="115"/>
            </a:xfrm>
            <a:prstGeom prst="actionButtonForwardNext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0780" name="AutoShape 109">
              <a:hlinkClick r:id="" action="ppaction://hlinkshowjump?jump=firstslide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165" y="29"/>
              <a:ext cx="115" cy="115"/>
            </a:xfrm>
            <a:prstGeom prst="actionButtonBeginning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0781" name="AutoShape 110">
              <a:hlinkClick r:id="" action="ppaction://hlinkshowjump?jump=lastslide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511" y="29"/>
              <a:ext cx="115" cy="115"/>
            </a:xfrm>
            <a:prstGeom prst="actionButtonEnd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0782" name="AutoShape 111">
              <a:hlinkClick r:id="" action="ppaction://hlinkshowjump?jump=endshow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626" y="29"/>
              <a:ext cx="115" cy="115"/>
            </a:xfrm>
            <a:prstGeom prst="actionButtonBlank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D19197D-C264-45AD-B4F5-07DE7134EE35}"/>
                  </a:ext>
                </a:extLst>
              </p14:cNvPr>
              <p14:cNvContentPartPr/>
              <p14:nvPr/>
            </p14:nvContentPartPr>
            <p14:xfrm>
              <a:off x="4425840" y="5353200"/>
              <a:ext cx="4343760" cy="241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D19197D-C264-45AD-B4F5-07DE7134EE3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10000" y="5289840"/>
                <a:ext cx="4375080" cy="368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8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8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486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486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48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48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48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48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48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48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48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48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485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485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485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485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485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485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48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48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48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48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48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48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485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485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48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48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486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486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48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48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485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485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748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48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48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48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48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48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48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48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7486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7486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748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748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48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748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48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48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7485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7485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748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748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748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748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748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748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748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748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748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748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748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748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 nodeType="clickPar">
                      <p:stCondLst>
                        <p:cond delay="indefinite"/>
                      </p:stCondLst>
                      <p:childTnLst>
                        <p:par>
                          <p:cTn id="1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7485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7485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748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748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748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748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 nodeType="clickPar">
                      <p:stCondLst>
                        <p:cond delay="indefinite"/>
                      </p:stCondLst>
                      <p:childTnLst>
                        <p:par>
                          <p:cTn id="1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7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7486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7486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7486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7486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 nodeType="clickPar">
                      <p:stCondLst>
                        <p:cond delay="indefinite"/>
                      </p:stCondLst>
                      <p:childTnLst>
                        <p:par>
                          <p:cTn id="1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5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7486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748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7486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7486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 nodeType="clickPar">
                      <p:stCondLst>
                        <p:cond delay="indefinite"/>
                      </p:stCondLst>
                      <p:childTnLst>
                        <p:par>
                          <p:cTn id="2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3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748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748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7486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7486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 nodeType="clickPar">
                      <p:stCondLst>
                        <p:cond delay="indefinite"/>
                      </p:stCondLst>
                      <p:childTnLst>
                        <p:par>
                          <p:cTn id="2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1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13" dur="500"/>
                                        <p:tgtEl>
                                          <p:spTgt spid="748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 nodeType="clickPar">
                      <p:stCondLst>
                        <p:cond delay="indefinite"/>
                      </p:stCondLst>
                      <p:childTnLst>
                        <p:par>
                          <p:cTn id="2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6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18" dur="500"/>
                                        <p:tgtEl>
                                          <p:spTgt spid="748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 nodeType="clickPar">
                      <p:stCondLst>
                        <p:cond delay="indefinite"/>
                      </p:stCondLst>
                      <p:childTnLst>
                        <p:par>
                          <p:cTn id="2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1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23" dur="500"/>
                                        <p:tgtEl>
                                          <p:spTgt spid="748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 nodeType="clickPar">
                      <p:stCondLst>
                        <p:cond delay="indefinite"/>
                      </p:stCondLst>
                      <p:childTnLst>
                        <p:par>
                          <p:cTn id="2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748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748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 nodeType="clickPar">
                      <p:stCondLst>
                        <p:cond delay="indefinite"/>
                      </p:stCondLst>
                      <p:childTnLst>
                        <p:par>
                          <p:cTn id="2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748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748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 nodeType="clickPar">
                      <p:stCondLst>
                        <p:cond delay="indefinite"/>
                      </p:stCondLst>
                      <p:childTnLst>
                        <p:par>
                          <p:cTn id="2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8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40" dur="500"/>
                                        <p:tgtEl>
                                          <p:spTgt spid="748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 nodeType="clickPar">
                      <p:stCondLst>
                        <p:cond delay="indefinite"/>
                      </p:stCondLst>
                      <p:childTnLst>
                        <p:par>
                          <p:cTn id="2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3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748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748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7486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7486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 nodeType="clickPar">
                      <p:stCondLst>
                        <p:cond delay="indefinite"/>
                      </p:stCondLst>
                      <p:childTnLst>
                        <p:par>
                          <p:cTn id="2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1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748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7486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7486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500" fill="hold"/>
                                        <p:tgtEl>
                                          <p:spTgt spid="7486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 nodeType="clickPar">
                      <p:stCondLst>
                        <p:cond delay="indefinite"/>
                      </p:stCondLst>
                      <p:childTnLst>
                        <p:par>
                          <p:cTn id="2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1" dur="500" fill="hold"/>
                                        <p:tgtEl>
                                          <p:spTgt spid="748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2" dur="500" fill="hold"/>
                                        <p:tgtEl>
                                          <p:spTgt spid="748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 nodeType="clickPar">
                      <p:stCondLst>
                        <p:cond delay="indefinite"/>
                      </p:stCondLst>
                      <p:childTnLst>
                        <p:par>
                          <p:cTn id="2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748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748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 nodeType="clickPar">
                      <p:stCondLst>
                        <p:cond delay="indefinite"/>
                      </p:stCondLst>
                      <p:childTnLst>
                        <p:par>
                          <p:cTn id="2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3" dur="500" fill="hold"/>
                                        <p:tgtEl>
                                          <p:spTgt spid="748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4" dur="500" fill="hold"/>
                                        <p:tgtEl>
                                          <p:spTgt spid="748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 nodeType="clickPar">
                      <p:stCondLst>
                        <p:cond delay="indefinite"/>
                      </p:stCondLst>
                      <p:childTnLst>
                        <p:par>
                          <p:cTn id="2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9" dur="500" fill="hold"/>
                                        <p:tgtEl>
                                          <p:spTgt spid="748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0" dur="500" fill="hold"/>
                                        <p:tgtEl>
                                          <p:spTgt spid="748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 nodeType="clickPar">
                      <p:stCondLst>
                        <p:cond delay="indefinite"/>
                      </p:stCondLst>
                      <p:childTnLst>
                        <p:par>
                          <p:cTn id="2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3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5" dur="5000" fill="hold"/>
                                        <p:tgtEl>
                                          <p:spTgt spid="748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6" dur="5000" fill="hold"/>
                                        <p:tgtEl>
                                          <p:spTgt spid="748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 nodeType="clickPar">
                      <p:stCondLst>
                        <p:cond delay="indefinite"/>
                      </p:stCondLst>
                      <p:childTnLst>
                        <p:par>
                          <p:cTn id="2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91" dur="500"/>
                                        <p:tgtEl>
                                          <p:spTgt spid="748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 nodeType="clickPar">
                      <p:stCondLst>
                        <p:cond delay="indefinite"/>
                      </p:stCondLst>
                      <p:childTnLst>
                        <p:par>
                          <p:cTn id="2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96" dur="500"/>
                                        <p:tgtEl>
                                          <p:spTgt spid="748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 nodeType="clickPar">
                      <p:stCondLst>
                        <p:cond delay="indefinite"/>
                      </p:stCondLst>
                      <p:childTnLst>
                        <p:par>
                          <p:cTn id="2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1" dur="500"/>
                                        <p:tgtEl>
                                          <p:spTgt spid="748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 nodeType="clickPar">
                      <p:stCondLst>
                        <p:cond delay="indefinite"/>
                      </p:stCondLst>
                      <p:childTnLst>
                        <p:par>
                          <p:cTn id="3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6" dur="500"/>
                                        <p:tgtEl>
                                          <p:spTgt spid="748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 nodeType="clickPar">
                      <p:stCondLst>
                        <p:cond delay="indefinite"/>
                      </p:stCondLst>
                      <p:childTnLst>
                        <p:par>
                          <p:cTn id="3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9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1" dur="500" fill="hold"/>
                                        <p:tgtEl>
                                          <p:spTgt spid="748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00" fill="hold"/>
                                        <p:tgtEl>
                                          <p:spTgt spid="748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500" fill="hold"/>
                                        <p:tgtEl>
                                          <p:spTgt spid="7486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7486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 nodeType="clickPar">
                      <p:stCondLst>
                        <p:cond delay="indefinite"/>
                      </p:stCondLst>
                      <p:childTnLst>
                        <p:par>
                          <p:cTn id="3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7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500" fill="hold"/>
                                        <p:tgtEl>
                                          <p:spTgt spid="748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500" fill="hold"/>
                                        <p:tgtEl>
                                          <p:spTgt spid="748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500" fill="hold"/>
                                        <p:tgtEl>
                                          <p:spTgt spid="748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" dur="500" fill="hold"/>
                                        <p:tgtEl>
                                          <p:spTgt spid="748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 nodeType="clickPar">
                      <p:stCondLst>
                        <p:cond delay="indefinite"/>
                      </p:stCondLst>
                      <p:childTnLst>
                        <p:par>
                          <p:cTn id="3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7" dur="500" fill="hold"/>
                                        <p:tgtEl>
                                          <p:spTgt spid="748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500" fill="hold"/>
                                        <p:tgtEl>
                                          <p:spTgt spid="748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500" fill="hold"/>
                                        <p:tgtEl>
                                          <p:spTgt spid="7486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500" fill="hold"/>
                                        <p:tgtEl>
                                          <p:spTgt spid="7486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 nodeType="clickPar">
                      <p:stCondLst>
                        <p:cond delay="indefinite"/>
                      </p:stCondLst>
                      <p:childTnLst>
                        <p:par>
                          <p:cTn id="3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5" dur="500"/>
                                        <p:tgtEl>
                                          <p:spTgt spid="748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 nodeType="clickPar">
                      <p:stCondLst>
                        <p:cond delay="indefinite"/>
                      </p:stCondLst>
                      <p:childTnLst>
                        <p:par>
                          <p:cTn id="3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0" dur="500"/>
                                        <p:tgtEl>
                                          <p:spTgt spid="748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 nodeType="clickPar">
                      <p:stCondLst>
                        <p:cond delay="indefinite"/>
                      </p:stCondLst>
                      <p:childTnLst>
                        <p:par>
                          <p:cTn id="3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3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5" dur="500" fill="hold"/>
                                        <p:tgtEl>
                                          <p:spTgt spid="748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500" fill="hold"/>
                                        <p:tgtEl>
                                          <p:spTgt spid="748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00" fill="hold"/>
                                        <p:tgtEl>
                                          <p:spTgt spid="7486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500" fill="hold"/>
                                        <p:tgtEl>
                                          <p:spTgt spid="7486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8546" grpId="0" animBg="1"/>
      <p:bldP spid="748548" grpId="0" autoUpdateAnimBg="0"/>
      <p:bldP spid="748549" grpId="0" autoUpdateAnimBg="0"/>
      <p:bldP spid="748550" grpId="0" animBg="1"/>
      <p:bldP spid="748571" grpId="0" animBg="1"/>
      <p:bldP spid="748573" grpId="0" animBg="1"/>
      <p:bldP spid="748574" grpId="0" animBg="1"/>
      <p:bldP spid="748575" grpId="0" animBg="1"/>
      <p:bldP spid="748576" grpId="0" animBg="1"/>
      <p:bldP spid="748577" grpId="0" animBg="1"/>
      <p:bldP spid="748578" grpId="0" animBg="1"/>
      <p:bldP spid="748579" grpId="0" animBg="1"/>
      <p:bldP spid="748580" grpId="0" animBg="1"/>
      <p:bldP spid="748586" grpId="0" animBg="1"/>
      <p:bldP spid="748587" grpId="0" animBg="1"/>
      <p:bldP spid="748603" grpId="0" animBg="1"/>
      <p:bldP spid="748604" grpId="0" animBg="1"/>
      <p:bldP spid="748605" grpId="0" animBg="1"/>
      <p:bldP spid="748606" grpId="0" animBg="1"/>
      <p:bldP spid="748610" grpId="0" animBg="1"/>
      <p:bldP spid="748621" grpId="0" autoUpdateAnimBg="0"/>
      <p:bldP spid="748625" grpId="0" animBg="1"/>
      <p:bldP spid="748639" grpId="0" autoUpdateAnimBg="0"/>
      <p:bldP spid="748641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594" name="Oval 2"/>
          <p:cNvSpPr>
            <a:spLocks noChangeArrowheads="1"/>
          </p:cNvSpPr>
          <p:nvPr/>
        </p:nvSpPr>
        <p:spPr bwMode="auto">
          <a:xfrm>
            <a:off x="939800" y="4381500"/>
            <a:ext cx="2279650" cy="2279650"/>
          </a:xfrm>
          <a:prstGeom prst="ellipse">
            <a:avLst/>
          </a:prstGeom>
          <a:solidFill>
            <a:schemeClr val="bg1"/>
          </a:solidFill>
          <a:ln w="28575">
            <a:solidFill>
              <a:srgbClr val="D6009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750595" name="Rectangle 3"/>
          <p:cNvSpPr>
            <a:spLocks noChangeArrowheads="1"/>
          </p:cNvSpPr>
          <p:nvPr/>
        </p:nvSpPr>
        <p:spPr bwMode="auto">
          <a:xfrm>
            <a:off x="2895600" y="4876800"/>
            <a:ext cx="685800" cy="1295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750596" name="Rectangle 4"/>
          <p:cNvSpPr>
            <a:spLocks noChangeArrowheads="1"/>
          </p:cNvSpPr>
          <p:nvPr/>
        </p:nvSpPr>
        <p:spPr bwMode="auto">
          <a:xfrm>
            <a:off x="533400" y="4851400"/>
            <a:ext cx="685800" cy="1371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750597" name="Text Box 5"/>
          <p:cNvSpPr txBox="1">
            <a:spLocks noChangeArrowheads="1"/>
          </p:cNvSpPr>
          <p:nvPr/>
        </p:nvSpPr>
        <p:spPr bwMode="auto">
          <a:xfrm>
            <a:off x="6115050" y="0"/>
            <a:ext cx="3028950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</a:rPr>
              <a:t>CASE 8.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</a:rPr>
              <a:t>CONE STANDING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</a:rPr>
              <a:t> &amp;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</a:rPr>
              <a:t>CYLINDER  PENETRATING</a:t>
            </a:r>
          </a:p>
        </p:txBody>
      </p:sp>
      <p:grpSp>
        <p:nvGrpSpPr>
          <p:cNvPr id="750598" name="Group 6"/>
          <p:cNvGrpSpPr>
            <a:grpSpLocks/>
          </p:cNvGrpSpPr>
          <p:nvPr/>
        </p:nvGrpSpPr>
        <p:grpSpPr bwMode="auto">
          <a:xfrm>
            <a:off x="644525" y="4086225"/>
            <a:ext cx="2851150" cy="2822575"/>
            <a:chOff x="528" y="2232"/>
            <a:chExt cx="1259" cy="1247"/>
          </a:xfrm>
        </p:grpSpPr>
        <p:sp>
          <p:nvSpPr>
            <p:cNvPr id="32995" name="Text Box 7"/>
            <p:cNvSpPr txBox="1">
              <a:spLocks noChangeArrowheads="1"/>
            </p:cNvSpPr>
            <p:nvPr/>
          </p:nvSpPr>
          <p:spPr bwMode="auto">
            <a:xfrm>
              <a:off x="672" y="2448"/>
              <a:ext cx="115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solidFill>
                    <a:srgbClr val="000000"/>
                  </a:solidFill>
                </a:rPr>
                <a:t>h</a:t>
              </a:r>
            </a:p>
          </p:txBody>
        </p:sp>
        <p:sp>
          <p:nvSpPr>
            <p:cNvPr id="32996" name="Text Box 8"/>
            <p:cNvSpPr txBox="1">
              <a:spLocks noChangeArrowheads="1"/>
            </p:cNvSpPr>
            <p:nvPr/>
          </p:nvSpPr>
          <p:spPr bwMode="auto">
            <a:xfrm>
              <a:off x="528" y="2768"/>
              <a:ext cx="117" cy="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32997" name="Text Box 9"/>
            <p:cNvSpPr txBox="1">
              <a:spLocks noChangeArrowheads="1"/>
            </p:cNvSpPr>
            <p:nvPr/>
          </p:nvSpPr>
          <p:spPr bwMode="auto">
            <a:xfrm>
              <a:off x="672" y="3171"/>
              <a:ext cx="120" cy="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32998" name="Text Box 10"/>
            <p:cNvSpPr txBox="1">
              <a:spLocks noChangeArrowheads="1"/>
            </p:cNvSpPr>
            <p:nvPr/>
          </p:nvSpPr>
          <p:spPr bwMode="auto">
            <a:xfrm>
              <a:off x="1104" y="3345"/>
              <a:ext cx="117" cy="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32999" name="Text Box 11"/>
            <p:cNvSpPr txBox="1">
              <a:spLocks noChangeArrowheads="1"/>
            </p:cNvSpPr>
            <p:nvPr/>
          </p:nvSpPr>
          <p:spPr bwMode="auto">
            <a:xfrm>
              <a:off x="1536" y="3171"/>
              <a:ext cx="121" cy="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33000" name="Text Box 12"/>
            <p:cNvSpPr txBox="1">
              <a:spLocks noChangeArrowheads="1"/>
            </p:cNvSpPr>
            <p:nvPr/>
          </p:nvSpPr>
          <p:spPr bwMode="auto">
            <a:xfrm>
              <a:off x="1670" y="2791"/>
              <a:ext cx="117" cy="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e</a:t>
              </a:r>
            </a:p>
          </p:txBody>
        </p:sp>
        <p:sp>
          <p:nvSpPr>
            <p:cNvPr id="33001" name="Text Box 13"/>
            <p:cNvSpPr txBox="1">
              <a:spLocks noChangeArrowheads="1"/>
            </p:cNvSpPr>
            <p:nvPr/>
          </p:nvSpPr>
          <p:spPr bwMode="auto">
            <a:xfrm>
              <a:off x="1104" y="2232"/>
              <a:ext cx="121" cy="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g</a:t>
              </a:r>
            </a:p>
          </p:txBody>
        </p:sp>
        <p:sp>
          <p:nvSpPr>
            <p:cNvPr id="33002" name="Text Box 14"/>
            <p:cNvSpPr txBox="1">
              <a:spLocks noChangeArrowheads="1"/>
            </p:cNvSpPr>
            <p:nvPr/>
          </p:nvSpPr>
          <p:spPr bwMode="auto">
            <a:xfrm>
              <a:off x="1536" y="2462"/>
              <a:ext cx="108" cy="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f</a:t>
              </a:r>
            </a:p>
          </p:txBody>
        </p:sp>
      </p:grpSp>
      <p:grpSp>
        <p:nvGrpSpPr>
          <p:cNvPr id="750607" name="Group 15"/>
          <p:cNvGrpSpPr>
            <a:grpSpLocks/>
          </p:cNvGrpSpPr>
          <p:nvPr/>
        </p:nvGrpSpPr>
        <p:grpSpPr bwMode="auto">
          <a:xfrm>
            <a:off x="914400" y="1193800"/>
            <a:ext cx="2279650" cy="2786063"/>
            <a:chOff x="1872" y="768"/>
            <a:chExt cx="1296" cy="1584"/>
          </a:xfrm>
        </p:grpSpPr>
        <p:sp>
          <p:nvSpPr>
            <p:cNvPr id="32991" name="AutoShape 16"/>
            <p:cNvSpPr>
              <a:spLocks noChangeArrowheads="1"/>
            </p:cNvSpPr>
            <p:nvPr/>
          </p:nvSpPr>
          <p:spPr bwMode="auto">
            <a:xfrm>
              <a:off x="1872" y="768"/>
              <a:ext cx="1296" cy="1584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2992" name="Line 17"/>
            <p:cNvSpPr>
              <a:spLocks noChangeShapeType="1"/>
            </p:cNvSpPr>
            <p:nvPr/>
          </p:nvSpPr>
          <p:spPr bwMode="auto">
            <a:xfrm flipV="1">
              <a:off x="2046" y="768"/>
              <a:ext cx="480" cy="1584"/>
            </a:xfrm>
            <a:prstGeom prst="line">
              <a:avLst/>
            </a:prstGeom>
            <a:noFill/>
            <a:ln w="63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993" name="Line 18"/>
            <p:cNvSpPr>
              <a:spLocks noChangeShapeType="1"/>
            </p:cNvSpPr>
            <p:nvPr/>
          </p:nvSpPr>
          <p:spPr bwMode="auto">
            <a:xfrm flipH="1" flipV="1">
              <a:off x="2514" y="768"/>
              <a:ext cx="480" cy="1584"/>
            </a:xfrm>
            <a:prstGeom prst="line">
              <a:avLst/>
            </a:prstGeom>
            <a:noFill/>
            <a:ln w="63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994" name="Line 19"/>
            <p:cNvSpPr>
              <a:spLocks noChangeShapeType="1"/>
            </p:cNvSpPr>
            <p:nvPr/>
          </p:nvSpPr>
          <p:spPr bwMode="auto">
            <a:xfrm flipV="1">
              <a:off x="2526" y="768"/>
              <a:ext cx="0" cy="1584"/>
            </a:xfrm>
            <a:prstGeom prst="line">
              <a:avLst/>
            </a:prstGeom>
            <a:noFill/>
            <a:ln w="6350">
              <a:solidFill>
                <a:schemeClr val="folHlink"/>
              </a:solidFill>
              <a:prstDash val="lg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50612" name="Group 20"/>
          <p:cNvGrpSpPr>
            <a:grpSpLocks/>
          </p:cNvGrpSpPr>
          <p:nvPr/>
        </p:nvGrpSpPr>
        <p:grpSpPr bwMode="auto">
          <a:xfrm>
            <a:off x="944563" y="4386263"/>
            <a:ext cx="2279650" cy="2279650"/>
            <a:chOff x="672" y="2400"/>
            <a:chExt cx="1008" cy="1008"/>
          </a:xfrm>
        </p:grpSpPr>
        <p:sp>
          <p:nvSpPr>
            <p:cNvPr id="32987" name="Line 21"/>
            <p:cNvSpPr>
              <a:spLocks noChangeShapeType="1"/>
            </p:cNvSpPr>
            <p:nvPr/>
          </p:nvSpPr>
          <p:spPr bwMode="auto">
            <a:xfrm>
              <a:off x="1189" y="2400"/>
              <a:ext cx="0" cy="1008"/>
            </a:xfrm>
            <a:prstGeom prst="line">
              <a:avLst/>
            </a:prstGeom>
            <a:noFill/>
            <a:ln w="31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988" name="Line 22"/>
            <p:cNvSpPr>
              <a:spLocks noChangeShapeType="1"/>
            </p:cNvSpPr>
            <p:nvPr/>
          </p:nvSpPr>
          <p:spPr bwMode="auto">
            <a:xfrm>
              <a:off x="672" y="2902"/>
              <a:ext cx="1008" cy="0"/>
            </a:xfrm>
            <a:prstGeom prst="line">
              <a:avLst/>
            </a:prstGeom>
            <a:noFill/>
            <a:ln w="31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989" name="Line 23"/>
            <p:cNvSpPr>
              <a:spLocks noChangeShapeType="1"/>
            </p:cNvSpPr>
            <p:nvPr/>
          </p:nvSpPr>
          <p:spPr bwMode="auto">
            <a:xfrm rot="189070" flipH="1" flipV="1">
              <a:off x="766" y="2576"/>
              <a:ext cx="814" cy="634"/>
            </a:xfrm>
            <a:prstGeom prst="line">
              <a:avLst/>
            </a:prstGeom>
            <a:noFill/>
            <a:ln w="31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990" name="Line 24"/>
            <p:cNvSpPr>
              <a:spLocks noChangeShapeType="1"/>
            </p:cNvSpPr>
            <p:nvPr/>
          </p:nvSpPr>
          <p:spPr bwMode="auto">
            <a:xfrm rot="21410930" flipV="1">
              <a:off x="768" y="2598"/>
              <a:ext cx="814" cy="634"/>
            </a:xfrm>
            <a:prstGeom prst="line">
              <a:avLst/>
            </a:prstGeom>
            <a:noFill/>
            <a:ln w="31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50617" name="Text Box 25"/>
          <p:cNvSpPr txBox="1">
            <a:spLocks noChangeArrowheads="1"/>
          </p:cNvSpPr>
          <p:nvPr/>
        </p:nvSpPr>
        <p:spPr bwMode="auto">
          <a:xfrm>
            <a:off x="742950" y="3794125"/>
            <a:ext cx="252253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000000"/>
                </a:solidFill>
              </a:rPr>
              <a:t>a’    b’h’             c’g’            d’f’       e’</a:t>
            </a:r>
          </a:p>
        </p:txBody>
      </p:sp>
      <p:sp>
        <p:nvSpPr>
          <p:cNvPr id="750618" name="AutoShape 26"/>
          <p:cNvSpPr>
            <a:spLocks noChangeArrowheads="1"/>
          </p:cNvSpPr>
          <p:nvPr/>
        </p:nvSpPr>
        <p:spPr bwMode="auto">
          <a:xfrm>
            <a:off x="4267200" y="1200150"/>
            <a:ext cx="2279650" cy="2786063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D6009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grpSp>
        <p:nvGrpSpPr>
          <p:cNvPr id="750619" name="Group 27"/>
          <p:cNvGrpSpPr>
            <a:grpSpLocks/>
          </p:cNvGrpSpPr>
          <p:nvPr/>
        </p:nvGrpSpPr>
        <p:grpSpPr bwMode="auto">
          <a:xfrm>
            <a:off x="2133600" y="4394200"/>
            <a:ext cx="4419600" cy="2286000"/>
            <a:chOff x="1872" y="2592"/>
            <a:chExt cx="2784" cy="1440"/>
          </a:xfrm>
        </p:grpSpPr>
        <p:sp>
          <p:nvSpPr>
            <p:cNvPr id="32985" name="Line 28"/>
            <p:cNvSpPr>
              <a:spLocks noChangeShapeType="1"/>
            </p:cNvSpPr>
            <p:nvPr/>
          </p:nvSpPr>
          <p:spPr bwMode="auto">
            <a:xfrm>
              <a:off x="1872" y="2592"/>
              <a:ext cx="1392" cy="0"/>
            </a:xfrm>
            <a:prstGeom prst="line">
              <a:avLst/>
            </a:prstGeom>
            <a:noFill/>
            <a:ln w="31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986" name="Line 29"/>
            <p:cNvSpPr>
              <a:spLocks noChangeShapeType="1"/>
            </p:cNvSpPr>
            <p:nvPr/>
          </p:nvSpPr>
          <p:spPr bwMode="auto">
            <a:xfrm>
              <a:off x="1872" y="4032"/>
              <a:ext cx="2784" cy="0"/>
            </a:xfrm>
            <a:prstGeom prst="line">
              <a:avLst/>
            </a:prstGeom>
            <a:noFill/>
            <a:ln w="31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50622" name="Group 30"/>
          <p:cNvGrpSpPr>
            <a:grpSpLocks/>
          </p:cNvGrpSpPr>
          <p:nvPr/>
        </p:nvGrpSpPr>
        <p:grpSpPr bwMode="auto">
          <a:xfrm>
            <a:off x="4267200" y="4013200"/>
            <a:ext cx="2286000" cy="2743200"/>
            <a:chOff x="3216" y="2352"/>
            <a:chExt cx="1440" cy="1728"/>
          </a:xfrm>
        </p:grpSpPr>
        <p:sp>
          <p:nvSpPr>
            <p:cNvPr id="32983" name="Line 31"/>
            <p:cNvSpPr>
              <a:spLocks noChangeShapeType="1"/>
            </p:cNvSpPr>
            <p:nvPr/>
          </p:nvSpPr>
          <p:spPr bwMode="auto">
            <a:xfrm>
              <a:off x="3216" y="2352"/>
              <a:ext cx="0" cy="288"/>
            </a:xfrm>
            <a:prstGeom prst="line">
              <a:avLst/>
            </a:prstGeom>
            <a:noFill/>
            <a:ln w="31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984" name="Line 32"/>
            <p:cNvSpPr>
              <a:spLocks noChangeShapeType="1"/>
            </p:cNvSpPr>
            <p:nvPr/>
          </p:nvSpPr>
          <p:spPr bwMode="auto">
            <a:xfrm>
              <a:off x="4656" y="2352"/>
              <a:ext cx="0" cy="1728"/>
            </a:xfrm>
            <a:prstGeom prst="line">
              <a:avLst/>
            </a:prstGeom>
            <a:noFill/>
            <a:ln w="31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50625" name="Line 33"/>
          <p:cNvSpPr>
            <a:spLocks noChangeShapeType="1"/>
          </p:cNvSpPr>
          <p:nvPr/>
        </p:nvSpPr>
        <p:spPr bwMode="auto">
          <a:xfrm>
            <a:off x="3835400" y="3962400"/>
            <a:ext cx="2971800" cy="2971800"/>
          </a:xfrm>
          <a:prstGeom prst="line">
            <a:avLst/>
          </a:prstGeom>
          <a:noFill/>
          <a:ln w="28575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50626" name="Text Box 34"/>
          <p:cNvSpPr txBox="1">
            <a:spLocks noChangeArrowheads="1"/>
          </p:cNvSpPr>
          <p:nvPr/>
        </p:nvSpPr>
        <p:spPr bwMode="auto">
          <a:xfrm>
            <a:off x="4083050" y="3802063"/>
            <a:ext cx="268763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000000"/>
                </a:solidFill>
              </a:rPr>
              <a:t>g”    g”h”             a”e”            b”d”       c”</a:t>
            </a:r>
          </a:p>
        </p:txBody>
      </p:sp>
      <p:sp>
        <p:nvSpPr>
          <p:cNvPr id="750627" name="Oval 35"/>
          <p:cNvSpPr>
            <a:spLocks noChangeArrowheads="1"/>
          </p:cNvSpPr>
          <p:nvPr/>
        </p:nvSpPr>
        <p:spPr bwMode="auto">
          <a:xfrm>
            <a:off x="4737100" y="2489200"/>
            <a:ext cx="1358900" cy="13589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grpSp>
        <p:nvGrpSpPr>
          <p:cNvPr id="750628" name="Group 36"/>
          <p:cNvGrpSpPr>
            <a:grpSpLocks/>
          </p:cNvGrpSpPr>
          <p:nvPr/>
        </p:nvGrpSpPr>
        <p:grpSpPr bwMode="auto">
          <a:xfrm>
            <a:off x="4692650" y="2451100"/>
            <a:ext cx="1460500" cy="1422400"/>
            <a:chOff x="3484" y="1368"/>
            <a:chExt cx="920" cy="896"/>
          </a:xfrm>
        </p:grpSpPr>
        <p:sp>
          <p:nvSpPr>
            <p:cNvPr id="32966" name="Line 37"/>
            <p:cNvSpPr>
              <a:spLocks noChangeShapeType="1"/>
            </p:cNvSpPr>
            <p:nvPr/>
          </p:nvSpPr>
          <p:spPr bwMode="auto">
            <a:xfrm>
              <a:off x="3504" y="1824"/>
              <a:ext cx="8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967" name="Oval 38"/>
            <p:cNvSpPr>
              <a:spLocks noChangeArrowheads="1"/>
            </p:cNvSpPr>
            <p:nvPr/>
          </p:nvSpPr>
          <p:spPr bwMode="auto">
            <a:xfrm>
              <a:off x="3640" y="146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2968" name="Oval 39"/>
            <p:cNvSpPr>
              <a:spLocks noChangeArrowheads="1"/>
            </p:cNvSpPr>
            <p:nvPr/>
          </p:nvSpPr>
          <p:spPr bwMode="auto">
            <a:xfrm>
              <a:off x="3916" y="136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2969" name="Oval 40"/>
            <p:cNvSpPr>
              <a:spLocks noChangeArrowheads="1"/>
            </p:cNvSpPr>
            <p:nvPr/>
          </p:nvSpPr>
          <p:spPr bwMode="auto">
            <a:xfrm>
              <a:off x="4176" y="146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2970" name="Oval 41"/>
            <p:cNvSpPr>
              <a:spLocks noChangeArrowheads="1"/>
            </p:cNvSpPr>
            <p:nvPr/>
          </p:nvSpPr>
          <p:spPr bwMode="auto">
            <a:xfrm>
              <a:off x="4316" y="19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2971" name="Oval 42"/>
            <p:cNvSpPr>
              <a:spLocks noChangeArrowheads="1"/>
            </p:cNvSpPr>
            <p:nvPr/>
          </p:nvSpPr>
          <p:spPr bwMode="auto">
            <a:xfrm>
              <a:off x="3912" y="221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2972" name="Oval 43"/>
            <p:cNvSpPr>
              <a:spLocks noChangeArrowheads="1"/>
            </p:cNvSpPr>
            <p:nvPr/>
          </p:nvSpPr>
          <p:spPr bwMode="auto">
            <a:xfrm>
              <a:off x="3504" y="192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2973" name="Oval 44"/>
            <p:cNvSpPr>
              <a:spLocks noChangeArrowheads="1"/>
            </p:cNvSpPr>
            <p:nvPr/>
          </p:nvSpPr>
          <p:spPr bwMode="auto">
            <a:xfrm>
              <a:off x="3484" y="179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2974" name="Oval 45"/>
            <p:cNvSpPr>
              <a:spLocks noChangeArrowheads="1"/>
            </p:cNvSpPr>
            <p:nvPr/>
          </p:nvSpPr>
          <p:spPr bwMode="auto">
            <a:xfrm>
              <a:off x="4336" y="180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2975" name="Text Box 46"/>
            <p:cNvSpPr txBox="1">
              <a:spLocks noChangeArrowheads="1"/>
            </p:cNvSpPr>
            <p:nvPr/>
          </p:nvSpPr>
          <p:spPr bwMode="auto">
            <a:xfrm>
              <a:off x="3840" y="1384"/>
              <a:ext cx="17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32976" name="Text Box 47"/>
            <p:cNvSpPr txBox="1">
              <a:spLocks noChangeArrowheads="1"/>
            </p:cNvSpPr>
            <p:nvPr/>
          </p:nvSpPr>
          <p:spPr bwMode="auto">
            <a:xfrm>
              <a:off x="4088" y="1461"/>
              <a:ext cx="17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32977" name="Text Box 48"/>
            <p:cNvSpPr txBox="1">
              <a:spLocks noChangeArrowheads="1"/>
            </p:cNvSpPr>
            <p:nvPr/>
          </p:nvSpPr>
          <p:spPr bwMode="auto">
            <a:xfrm>
              <a:off x="4232" y="1661"/>
              <a:ext cx="17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32978" name="Text Box 49"/>
            <p:cNvSpPr txBox="1">
              <a:spLocks noChangeArrowheads="1"/>
            </p:cNvSpPr>
            <p:nvPr/>
          </p:nvSpPr>
          <p:spPr bwMode="auto">
            <a:xfrm>
              <a:off x="4192" y="1917"/>
              <a:ext cx="17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32979" name="Text Box 50"/>
            <p:cNvSpPr txBox="1">
              <a:spLocks noChangeArrowheads="1"/>
            </p:cNvSpPr>
            <p:nvPr/>
          </p:nvSpPr>
          <p:spPr bwMode="auto">
            <a:xfrm>
              <a:off x="3888" y="2064"/>
              <a:ext cx="17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32980" name="Text Box 51"/>
            <p:cNvSpPr txBox="1">
              <a:spLocks noChangeArrowheads="1"/>
            </p:cNvSpPr>
            <p:nvPr/>
          </p:nvSpPr>
          <p:spPr bwMode="auto">
            <a:xfrm>
              <a:off x="3528" y="1920"/>
              <a:ext cx="17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32981" name="Text Box 52"/>
            <p:cNvSpPr txBox="1">
              <a:spLocks noChangeArrowheads="1"/>
            </p:cNvSpPr>
            <p:nvPr/>
          </p:nvSpPr>
          <p:spPr bwMode="auto">
            <a:xfrm>
              <a:off x="3504" y="1672"/>
              <a:ext cx="17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7</a:t>
              </a:r>
            </a:p>
          </p:txBody>
        </p:sp>
        <p:sp>
          <p:nvSpPr>
            <p:cNvPr id="32982" name="Text Box 53"/>
            <p:cNvSpPr txBox="1">
              <a:spLocks noChangeArrowheads="1"/>
            </p:cNvSpPr>
            <p:nvPr/>
          </p:nvSpPr>
          <p:spPr bwMode="auto">
            <a:xfrm>
              <a:off x="3648" y="1432"/>
              <a:ext cx="17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8</a:t>
              </a:r>
            </a:p>
          </p:txBody>
        </p:sp>
      </p:grpSp>
      <p:grpSp>
        <p:nvGrpSpPr>
          <p:cNvPr id="750646" name="Group 54"/>
          <p:cNvGrpSpPr>
            <a:grpSpLocks/>
          </p:cNvGrpSpPr>
          <p:nvPr/>
        </p:nvGrpSpPr>
        <p:grpSpPr bwMode="auto">
          <a:xfrm>
            <a:off x="419100" y="2489200"/>
            <a:ext cx="5676900" cy="1371600"/>
            <a:chOff x="792" y="1392"/>
            <a:chExt cx="3576" cy="864"/>
          </a:xfrm>
        </p:grpSpPr>
        <p:sp>
          <p:nvSpPr>
            <p:cNvPr id="32961" name="Line 55"/>
            <p:cNvSpPr>
              <a:spLocks noChangeShapeType="1"/>
            </p:cNvSpPr>
            <p:nvPr/>
          </p:nvSpPr>
          <p:spPr bwMode="auto">
            <a:xfrm>
              <a:off x="792" y="1824"/>
              <a:ext cx="2112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lg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962" name="Line 56"/>
            <p:cNvSpPr>
              <a:spLocks noChangeShapeType="1"/>
            </p:cNvSpPr>
            <p:nvPr/>
          </p:nvSpPr>
          <p:spPr bwMode="auto">
            <a:xfrm flipH="1">
              <a:off x="864" y="1392"/>
              <a:ext cx="3120" cy="0"/>
            </a:xfrm>
            <a:prstGeom prst="line">
              <a:avLst/>
            </a:prstGeom>
            <a:noFill/>
            <a:ln w="31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963" name="Line 57"/>
            <p:cNvSpPr>
              <a:spLocks noChangeShapeType="1"/>
            </p:cNvSpPr>
            <p:nvPr/>
          </p:nvSpPr>
          <p:spPr bwMode="auto">
            <a:xfrm flipH="1">
              <a:off x="816" y="2256"/>
              <a:ext cx="3120" cy="0"/>
            </a:xfrm>
            <a:prstGeom prst="line">
              <a:avLst/>
            </a:prstGeom>
            <a:noFill/>
            <a:ln w="31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964" name="Line 58"/>
            <p:cNvSpPr>
              <a:spLocks noChangeShapeType="1"/>
            </p:cNvSpPr>
            <p:nvPr/>
          </p:nvSpPr>
          <p:spPr bwMode="auto">
            <a:xfrm flipH="1">
              <a:off x="864" y="1968"/>
              <a:ext cx="3504" cy="0"/>
            </a:xfrm>
            <a:prstGeom prst="line">
              <a:avLst/>
            </a:prstGeom>
            <a:noFill/>
            <a:ln w="31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965" name="Line 59"/>
            <p:cNvSpPr>
              <a:spLocks noChangeShapeType="1"/>
            </p:cNvSpPr>
            <p:nvPr/>
          </p:nvSpPr>
          <p:spPr bwMode="auto">
            <a:xfrm flipH="1">
              <a:off x="864" y="1488"/>
              <a:ext cx="3360" cy="0"/>
            </a:xfrm>
            <a:prstGeom prst="line">
              <a:avLst/>
            </a:prstGeom>
            <a:noFill/>
            <a:ln w="317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50652" name="Group 60"/>
          <p:cNvGrpSpPr>
            <a:grpSpLocks/>
          </p:cNvGrpSpPr>
          <p:nvPr/>
        </p:nvGrpSpPr>
        <p:grpSpPr bwMode="auto">
          <a:xfrm>
            <a:off x="533400" y="2489200"/>
            <a:ext cx="3124200" cy="1371600"/>
            <a:chOff x="864" y="1392"/>
            <a:chExt cx="1968" cy="864"/>
          </a:xfrm>
        </p:grpSpPr>
        <p:sp>
          <p:nvSpPr>
            <p:cNvPr id="32955" name="Line 61"/>
            <p:cNvSpPr>
              <a:spLocks noChangeShapeType="1"/>
            </p:cNvSpPr>
            <p:nvPr/>
          </p:nvSpPr>
          <p:spPr bwMode="auto">
            <a:xfrm>
              <a:off x="864" y="1392"/>
              <a:ext cx="0" cy="86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956" name="Line 62"/>
            <p:cNvSpPr>
              <a:spLocks noChangeShapeType="1"/>
            </p:cNvSpPr>
            <p:nvPr/>
          </p:nvSpPr>
          <p:spPr bwMode="auto">
            <a:xfrm>
              <a:off x="2824" y="1392"/>
              <a:ext cx="0" cy="86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957" name="Line 63"/>
            <p:cNvSpPr>
              <a:spLocks noChangeShapeType="1"/>
            </p:cNvSpPr>
            <p:nvPr/>
          </p:nvSpPr>
          <p:spPr bwMode="auto">
            <a:xfrm>
              <a:off x="864" y="2256"/>
              <a:ext cx="2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958" name="Line 64"/>
            <p:cNvSpPr>
              <a:spLocks noChangeShapeType="1"/>
            </p:cNvSpPr>
            <p:nvPr/>
          </p:nvSpPr>
          <p:spPr bwMode="auto">
            <a:xfrm>
              <a:off x="864" y="1392"/>
              <a:ext cx="62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959" name="Line 65"/>
            <p:cNvSpPr>
              <a:spLocks noChangeShapeType="1"/>
            </p:cNvSpPr>
            <p:nvPr/>
          </p:nvSpPr>
          <p:spPr bwMode="auto">
            <a:xfrm>
              <a:off x="2160" y="1392"/>
              <a:ext cx="67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960" name="Line 66"/>
            <p:cNvSpPr>
              <a:spLocks noChangeShapeType="1"/>
            </p:cNvSpPr>
            <p:nvPr/>
          </p:nvSpPr>
          <p:spPr bwMode="auto">
            <a:xfrm>
              <a:off x="2544" y="2256"/>
              <a:ext cx="2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50659" name="Group 67"/>
          <p:cNvGrpSpPr>
            <a:grpSpLocks/>
          </p:cNvGrpSpPr>
          <p:nvPr/>
        </p:nvGrpSpPr>
        <p:grpSpPr bwMode="auto">
          <a:xfrm>
            <a:off x="4724400" y="3175000"/>
            <a:ext cx="1371600" cy="3048000"/>
            <a:chOff x="3504" y="1824"/>
            <a:chExt cx="864" cy="1920"/>
          </a:xfrm>
        </p:grpSpPr>
        <p:sp>
          <p:nvSpPr>
            <p:cNvPr id="32953" name="Line 68"/>
            <p:cNvSpPr>
              <a:spLocks noChangeShapeType="1"/>
            </p:cNvSpPr>
            <p:nvPr/>
          </p:nvSpPr>
          <p:spPr bwMode="auto">
            <a:xfrm>
              <a:off x="3504" y="1824"/>
              <a:ext cx="0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954" name="Line 69"/>
            <p:cNvSpPr>
              <a:spLocks noChangeShapeType="1"/>
            </p:cNvSpPr>
            <p:nvPr/>
          </p:nvSpPr>
          <p:spPr bwMode="auto">
            <a:xfrm>
              <a:off x="4368" y="1824"/>
              <a:ext cx="0" cy="19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50662" name="Group 70"/>
          <p:cNvGrpSpPr>
            <a:grpSpLocks/>
          </p:cNvGrpSpPr>
          <p:nvPr/>
        </p:nvGrpSpPr>
        <p:grpSpPr bwMode="auto">
          <a:xfrm>
            <a:off x="533400" y="4851400"/>
            <a:ext cx="5562600" cy="1371600"/>
            <a:chOff x="864" y="2880"/>
            <a:chExt cx="3504" cy="864"/>
          </a:xfrm>
        </p:grpSpPr>
        <p:sp>
          <p:nvSpPr>
            <p:cNvPr id="32951" name="Line 71"/>
            <p:cNvSpPr>
              <a:spLocks noChangeShapeType="1"/>
            </p:cNvSpPr>
            <p:nvPr/>
          </p:nvSpPr>
          <p:spPr bwMode="auto">
            <a:xfrm flipH="1">
              <a:off x="864" y="2880"/>
              <a:ext cx="26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952" name="Line 72"/>
            <p:cNvSpPr>
              <a:spLocks noChangeShapeType="1"/>
            </p:cNvSpPr>
            <p:nvPr/>
          </p:nvSpPr>
          <p:spPr bwMode="auto">
            <a:xfrm flipH="1">
              <a:off x="864" y="3744"/>
              <a:ext cx="35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50665" name="Group 73"/>
          <p:cNvGrpSpPr>
            <a:grpSpLocks/>
          </p:cNvGrpSpPr>
          <p:nvPr/>
        </p:nvGrpSpPr>
        <p:grpSpPr bwMode="auto">
          <a:xfrm>
            <a:off x="533400" y="4851400"/>
            <a:ext cx="3098800" cy="1371600"/>
            <a:chOff x="864" y="2880"/>
            <a:chExt cx="1952" cy="864"/>
          </a:xfrm>
        </p:grpSpPr>
        <p:sp>
          <p:nvSpPr>
            <p:cNvPr id="32949" name="Line 74"/>
            <p:cNvSpPr>
              <a:spLocks noChangeShapeType="1"/>
            </p:cNvSpPr>
            <p:nvPr/>
          </p:nvSpPr>
          <p:spPr bwMode="auto">
            <a:xfrm>
              <a:off x="864" y="2880"/>
              <a:ext cx="0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950" name="Line 75"/>
            <p:cNvSpPr>
              <a:spLocks noChangeShapeType="1"/>
            </p:cNvSpPr>
            <p:nvPr/>
          </p:nvSpPr>
          <p:spPr bwMode="auto">
            <a:xfrm>
              <a:off x="2816" y="2880"/>
              <a:ext cx="0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50668" name="Line 76"/>
          <p:cNvSpPr>
            <a:spLocks noChangeShapeType="1"/>
          </p:cNvSpPr>
          <p:nvPr/>
        </p:nvSpPr>
        <p:spPr bwMode="auto">
          <a:xfrm flipV="1">
            <a:off x="4422775" y="1270000"/>
            <a:ext cx="987425" cy="27432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50669" name="Line 77"/>
          <p:cNvSpPr>
            <a:spLocks noChangeShapeType="1"/>
          </p:cNvSpPr>
          <p:nvPr/>
        </p:nvSpPr>
        <p:spPr bwMode="auto">
          <a:xfrm>
            <a:off x="4419600" y="4013200"/>
            <a:ext cx="0" cy="5334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50670" name="Line 78"/>
          <p:cNvSpPr>
            <a:spLocks noChangeShapeType="1"/>
          </p:cNvSpPr>
          <p:nvPr/>
        </p:nvSpPr>
        <p:spPr bwMode="auto">
          <a:xfrm flipH="1">
            <a:off x="1524000" y="4546600"/>
            <a:ext cx="28956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750671" name="Group 79"/>
          <p:cNvGrpSpPr>
            <a:grpSpLocks/>
          </p:cNvGrpSpPr>
          <p:nvPr/>
        </p:nvGrpSpPr>
        <p:grpSpPr bwMode="auto">
          <a:xfrm>
            <a:off x="1473200" y="4546600"/>
            <a:ext cx="1295400" cy="1981200"/>
            <a:chOff x="1456" y="2688"/>
            <a:chExt cx="816" cy="1248"/>
          </a:xfrm>
        </p:grpSpPr>
        <p:sp>
          <p:nvSpPr>
            <p:cNvPr id="32947" name="Line 80"/>
            <p:cNvSpPr>
              <a:spLocks noChangeShapeType="1"/>
            </p:cNvSpPr>
            <p:nvPr/>
          </p:nvSpPr>
          <p:spPr bwMode="auto">
            <a:xfrm rot="99942">
              <a:off x="1456" y="2712"/>
              <a:ext cx="816" cy="1200"/>
            </a:xfrm>
            <a:prstGeom prst="line">
              <a:avLst/>
            </a:prstGeom>
            <a:noFill/>
            <a:ln w="9525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948" name="Line 81"/>
            <p:cNvSpPr>
              <a:spLocks noChangeShapeType="1"/>
            </p:cNvSpPr>
            <p:nvPr/>
          </p:nvSpPr>
          <p:spPr bwMode="auto">
            <a:xfrm flipH="1">
              <a:off x="1488" y="2688"/>
              <a:ext cx="720" cy="1248"/>
            </a:xfrm>
            <a:prstGeom prst="line">
              <a:avLst/>
            </a:prstGeom>
            <a:noFill/>
            <a:ln w="9525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50674" name="Group 82"/>
          <p:cNvGrpSpPr>
            <a:grpSpLocks/>
          </p:cNvGrpSpPr>
          <p:nvPr/>
        </p:nvGrpSpPr>
        <p:grpSpPr bwMode="auto">
          <a:xfrm>
            <a:off x="1524000" y="4013200"/>
            <a:ext cx="1143000" cy="533400"/>
            <a:chOff x="1488" y="2352"/>
            <a:chExt cx="720" cy="336"/>
          </a:xfrm>
        </p:grpSpPr>
        <p:sp>
          <p:nvSpPr>
            <p:cNvPr id="32945" name="Line 83"/>
            <p:cNvSpPr>
              <a:spLocks noChangeShapeType="1"/>
            </p:cNvSpPr>
            <p:nvPr/>
          </p:nvSpPr>
          <p:spPr bwMode="auto">
            <a:xfrm flipV="1">
              <a:off x="1488" y="2352"/>
              <a:ext cx="0" cy="33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946" name="Line 84"/>
            <p:cNvSpPr>
              <a:spLocks noChangeShapeType="1"/>
            </p:cNvSpPr>
            <p:nvPr/>
          </p:nvSpPr>
          <p:spPr bwMode="auto">
            <a:xfrm flipV="1">
              <a:off x="2208" y="2352"/>
              <a:ext cx="0" cy="33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50677" name="Line 85"/>
          <p:cNvSpPr>
            <a:spLocks noChangeShapeType="1"/>
          </p:cNvSpPr>
          <p:nvPr/>
        </p:nvSpPr>
        <p:spPr bwMode="auto">
          <a:xfrm flipH="1" flipV="1">
            <a:off x="2057400" y="1193800"/>
            <a:ext cx="609600" cy="28194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50678" name="Line 86"/>
          <p:cNvSpPr>
            <a:spLocks noChangeShapeType="1"/>
          </p:cNvSpPr>
          <p:nvPr/>
        </p:nvSpPr>
        <p:spPr bwMode="auto">
          <a:xfrm rot="21508590" flipH="1">
            <a:off x="1495425" y="1117600"/>
            <a:ext cx="558800" cy="28956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750679" name="Group 87"/>
          <p:cNvGrpSpPr>
            <a:grpSpLocks/>
          </p:cNvGrpSpPr>
          <p:nvPr/>
        </p:nvGrpSpPr>
        <p:grpSpPr bwMode="auto">
          <a:xfrm>
            <a:off x="1536700" y="2438400"/>
            <a:ext cx="1104900" cy="82550"/>
            <a:chOff x="1496" y="1360"/>
            <a:chExt cx="696" cy="52"/>
          </a:xfrm>
        </p:grpSpPr>
        <p:sp>
          <p:nvSpPr>
            <p:cNvPr id="32943" name="Oval 88"/>
            <p:cNvSpPr>
              <a:spLocks noChangeArrowheads="1"/>
            </p:cNvSpPr>
            <p:nvPr/>
          </p:nvSpPr>
          <p:spPr bwMode="auto">
            <a:xfrm>
              <a:off x="2144" y="136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2944" name="Oval 89"/>
            <p:cNvSpPr>
              <a:spLocks noChangeArrowheads="1"/>
            </p:cNvSpPr>
            <p:nvPr/>
          </p:nvSpPr>
          <p:spPr bwMode="auto">
            <a:xfrm>
              <a:off x="1496" y="136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</p:grpSp>
      <p:grpSp>
        <p:nvGrpSpPr>
          <p:cNvPr id="750682" name="Group 90"/>
          <p:cNvGrpSpPr>
            <a:grpSpLocks/>
          </p:cNvGrpSpPr>
          <p:nvPr/>
        </p:nvGrpSpPr>
        <p:grpSpPr bwMode="auto">
          <a:xfrm>
            <a:off x="1631950" y="2603500"/>
            <a:ext cx="920750" cy="82550"/>
            <a:chOff x="1556" y="1464"/>
            <a:chExt cx="580" cy="52"/>
          </a:xfrm>
        </p:grpSpPr>
        <p:sp>
          <p:nvSpPr>
            <p:cNvPr id="32941" name="Oval 91"/>
            <p:cNvSpPr>
              <a:spLocks noChangeArrowheads="1"/>
            </p:cNvSpPr>
            <p:nvPr/>
          </p:nvSpPr>
          <p:spPr bwMode="auto">
            <a:xfrm>
              <a:off x="2088" y="146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2942" name="Oval 92"/>
            <p:cNvSpPr>
              <a:spLocks noChangeArrowheads="1"/>
            </p:cNvSpPr>
            <p:nvPr/>
          </p:nvSpPr>
          <p:spPr bwMode="auto">
            <a:xfrm>
              <a:off x="1556" y="146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</p:grpSp>
      <p:grpSp>
        <p:nvGrpSpPr>
          <p:cNvPr id="750685" name="Group 93"/>
          <p:cNvGrpSpPr>
            <a:grpSpLocks/>
          </p:cNvGrpSpPr>
          <p:nvPr/>
        </p:nvGrpSpPr>
        <p:grpSpPr bwMode="auto">
          <a:xfrm>
            <a:off x="1663700" y="3124200"/>
            <a:ext cx="869950" cy="82550"/>
            <a:chOff x="1576" y="1792"/>
            <a:chExt cx="548" cy="52"/>
          </a:xfrm>
        </p:grpSpPr>
        <p:sp>
          <p:nvSpPr>
            <p:cNvPr id="32939" name="Oval 94"/>
            <p:cNvSpPr>
              <a:spLocks noChangeArrowheads="1"/>
            </p:cNvSpPr>
            <p:nvPr/>
          </p:nvSpPr>
          <p:spPr bwMode="auto">
            <a:xfrm>
              <a:off x="2076" y="179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2940" name="Oval 95"/>
            <p:cNvSpPr>
              <a:spLocks noChangeArrowheads="1"/>
            </p:cNvSpPr>
            <p:nvPr/>
          </p:nvSpPr>
          <p:spPr bwMode="auto">
            <a:xfrm>
              <a:off x="1576" y="179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</p:grpSp>
      <p:grpSp>
        <p:nvGrpSpPr>
          <p:cNvPr id="750688" name="Group 96"/>
          <p:cNvGrpSpPr>
            <a:grpSpLocks/>
          </p:cNvGrpSpPr>
          <p:nvPr/>
        </p:nvGrpSpPr>
        <p:grpSpPr bwMode="auto">
          <a:xfrm>
            <a:off x="1409700" y="3365500"/>
            <a:ext cx="1371600" cy="76200"/>
            <a:chOff x="1416" y="1944"/>
            <a:chExt cx="864" cy="48"/>
          </a:xfrm>
        </p:grpSpPr>
        <p:sp>
          <p:nvSpPr>
            <p:cNvPr id="32937" name="Oval 97"/>
            <p:cNvSpPr>
              <a:spLocks noChangeArrowheads="1"/>
            </p:cNvSpPr>
            <p:nvPr/>
          </p:nvSpPr>
          <p:spPr bwMode="auto">
            <a:xfrm>
              <a:off x="2232" y="194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2938" name="Oval 98"/>
            <p:cNvSpPr>
              <a:spLocks noChangeArrowheads="1"/>
            </p:cNvSpPr>
            <p:nvPr/>
          </p:nvSpPr>
          <p:spPr bwMode="auto">
            <a:xfrm>
              <a:off x="1416" y="194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</p:grpSp>
      <p:grpSp>
        <p:nvGrpSpPr>
          <p:cNvPr id="750691" name="Group 99"/>
          <p:cNvGrpSpPr>
            <a:grpSpLocks/>
          </p:cNvGrpSpPr>
          <p:nvPr/>
        </p:nvGrpSpPr>
        <p:grpSpPr bwMode="auto">
          <a:xfrm>
            <a:off x="990600" y="2489200"/>
            <a:ext cx="2209800" cy="1352550"/>
            <a:chOff x="1152" y="1392"/>
            <a:chExt cx="1392" cy="852"/>
          </a:xfrm>
        </p:grpSpPr>
        <p:sp>
          <p:nvSpPr>
            <p:cNvPr id="32935" name="Line 100"/>
            <p:cNvSpPr>
              <a:spLocks noChangeShapeType="1"/>
            </p:cNvSpPr>
            <p:nvPr/>
          </p:nvSpPr>
          <p:spPr bwMode="auto">
            <a:xfrm>
              <a:off x="1536" y="1392"/>
              <a:ext cx="62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936" name="Line 101"/>
            <p:cNvSpPr>
              <a:spLocks noChangeShapeType="1"/>
            </p:cNvSpPr>
            <p:nvPr/>
          </p:nvSpPr>
          <p:spPr bwMode="auto">
            <a:xfrm>
              <a:off x="1152" y="2244"/>
              <a:ext cx="13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50694" name="Group 102"/>
          <p:cNvGrpSpPr>
            <a:grpSpLocks/>
          </p:cNvGrpSpPr>
          <p:nvPr/>
        </p:nvGrpSpPr>
        <p:grpSpPr bwMode="auto">
          <a:xfrm>
            <a:off x="914400" y="1168400"/>
            <a:ext cx="2362200" cy="2825750"/>
            <a:chOff x="1104" y="560"/>
            <a:chExt cx="1488" cy="1780"/>
          </a:xfrm>
        </p:grpSpPr>
        <p:sp>
          <p:nvSpPr>
            <p:cNvPr id="32930" name="Line 103"/>
            <p:cNvSpPr>
              <a:spLocks noChangeShapeType="1"/>
            </p:cNvSpPr>
            <p:nvPr/>
          </p:nvSpPr>
          <p:spPr bwMode="auto">
            <a:xfrm flipH="1">
              <a:off x="1524" y="560"/>
              <a:ext cx="288" cy="816"/>
            </a:xfrm>
            <a:prstGeom prst="line">
              <a:avLst/>
            </a:prstGeom>
            <a:noFill/>
            <a:ln w="28575">
              <a:solidFill>
                <a:srgbClr val="D6009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931" name="Line 104"/>
            <p:cNvSpPr>
              <a:spLocks noChangeShapeType="1"/>
            </p:cNvSpPr>
            <p:nvPr/>
          </p:nvSpPr>
          <p:spPr bwMode="auto">
            <a:xfrm>
              <a:off x="1832" y="560"/>
              <a:ext cx="336" cy="816"/>
            </a:xfrm>
            <a:prstGeom prst="line">
              <a:avLst/>
            </a:prstGeom>
            <a:noFill/>
            <a:ln w="28575">
              <a:solidFill>
                <a:srgbClr val="D6009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932" name="Line 105"/>
            <p:cNvSpPr>
              <a:spLocks noChangeShapeType="1"/>
            </p:cNvSpPr>
            <p:nvPr/>
          </p:nvSpPr>
          <p:spPr bwMode="auto">
            <a:xfrm>
              <a:off x="2520" y="2228"/>
              <a:ext cx="48" cy="96"/>
            </a:xfrm>
            <a:prstGeom prst="line">
              <a:avLst/>
            </a:prstGeom>
            <a:noFill/>
            <a:ln w="28575">
              <a:solidFill>
                <a:srgbClr val="D6009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933" name="Line 106"/>
            <p:cNvSpPr>
              <a:spLocks noChangeShapeType="1"/>
            </p:cNvSpPr>
            <p:nvPr/>
          </p:nvSpPr>
          <p:spPr bwMode="auto">
            <a:xfrm flipH="1">
              <a:off x="1104" y="2228"/>
              <a:ext cx="48" cy="96"/>
            </a:xfrm>
            <a:prstGeom prst="line">
              <a:avLst/>
            </a:prstGeom>
            <a:noFill/>
            <a:ln w="28575">
              <a:solidFill>
                <a:srgbClr val="D6009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934" name="Line 107"/>
            <p:cNvSpPr>
              <a:spLocks noChangeShapeType="1"/>
            </p:cNvSpPr>
            <p:nvPr/>
          </p:nvSpPr>
          <p:spPr bwMode="auto">
            <a:xfrm>
              <a:off x="1104" y="2340"/>
              <a:ext cx="1488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50700" name="Group 108"/>
          <p:cNvGrpSpPr>
            <a:grpSpLocks/>
          </p:cNvGrpSpPr>
          <p:nvPr/>
        </p:nvGrpSpPr>
        <p:grpSpPr bwMode="auto">
          <a:xfrm>
            <a:off x="965200" y="3784600"/>
            <a:ext cx="2228850" cy="76200"/>
            <a:chOff x="1136" y="2208"/>
            <a:chExt cx="1404" cy="48"/>
          </a:xfrm>
        </p:grpSpPr>
        <p:sp>
          <p:nvSpPr>
            <p:cNvPr id="32928" name="Oval 109"/>
            <p:cNvSpPr>
              <a:spLocks noChangeArrowheads="1"/>
            </p:cNvSpPr>
            <p:nvPr/>
          </p:nvSpPr>
          <p:spPr bwMode="auto">
            <a:xfrm>
              <a:off x="2492" y="220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2929" name="Oval 110"/>
            <p:cNvSpPr>
              <a:spLocks noChangeArrowheads="1"/>
            </p:cNvSpPr>
            <p:nvPr/>
          </p:nvSpPr>
          <p:spPr bwMode="auto">
            <a:xfrm>
              <a:off x="1136" y="220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</p:grpSp>
      <p:grpSp>
        <p:nvGrpSpPr>
          <p:cNvPr id="750703" name="Group 111"/>
          <p:cNvGrpSpPr>
            <a:grpSpLocks/>
          </p:cNvGrpSpPr>
          <p:nvPr/>
        </p:nvGrpSpPr>
        <p:grpSpPr bwMode="auto">
          <a:xfrm>
            <a:off x="1400175" y="4918075"/>
            <a:ext cx="1381125" cy="1219200"/>
            <a:chOff x="1410" y="2922"/>
            <a:chExt cx="870" cy="768"/>
          </a:xfrm>
        </p:grpSpPr>
        <p:sp>
          <p:nvSpPr>
            <p:cNvPr id="32924" name="Oval 112"/>
            <p:cNvSpPr>
              <a:spLocks noChangeArrowheads="1"/>
            </p:cNvSpPr>
            <p:nvPr/>
          </p:nvSpPr>
          <p:spPr bwMode="auto">
            <a:xfrm>
              <a:off x="1416" y="292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2925" name="Oval 113"/>
            <p:cNvSpPr>
              <a:spLocks noChangeArrowheads="1"/>
            </p:cNvSpPr>
            <p:nvPr/>
          </p:nvSpPr>
          <p:spPr bwMode="auto">
            <a:xfrm>
              <a:off x="2232" y="294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2926" name="Oval 114"/>
            <p:cNvSpPr>
              <a:spLocks noChangeArrowheads="1"/>
            </p:cNvSpPr>
            <p:nvPr/>
          </p:nvSpPr>
          <p:spPr bwMode="auto">
            <a:xfrm>
              <a:off x="1410" y="364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2927" name="Oval 115"/>
            <p:cNvSpPr>
              <a:spLocks noChangeArrowheads="1"/>
            </p:cNvSpPr>
            <p:nvPr/>
          </p:nvSpPr>
          <p:spPr bwMode="auto">
            <a:xfrm>
              <a:off x="2232" y="361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</p:grpSp>
      <p:grpSp>
        <p:nvGrpSpPr>
          <p:cNvPr id="750708" name="Group 116"/>
          <p:cNvGrpSpPr>
            <a:grpSpLocks/>
          </p:cNvGrpSpPr>
          <p:nvPr/>
        </p:nvGrpSpPr>
        <p:grpSpPr bwMode="auto">
          <a:xfrm>
            <a:off x="1638300" y="5118100"/>
            <a:ext cx="914400" cy="828675"/>
            <a:chOff x="1560" y="3048"/>
            <a:chExt cx="576" cy="522"/>
          </a:xfrm>
        </p:grpSpPr>
        <p:sp>
          <p:nvSpPr>
            <p:cNvPr id="32920" name="Oval 117"/>
            <p:cNvSpPr>
              <a:spLocks noChangeArrowheads="1"/>
            </p:cNvSpPr>
            <p:nvPr/>
          </p:nvSpPr>
          <p:spPr bwMode="auto">
            <a:xfrm>
              <a:off x="1560" y="304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2921" name="Oval 118"/>
            <p:cNvSpPr>
              <a:spLocks noChangeArrowheads="1"/>
            </p:cNvSpPr>
            <p:nvPr/>
          </p:nvSpPr>
          <p:spPr bwMode="auto">
            <a:xfrm>
              <a:off x="2088" y="306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2922" name="Oval 119"/>
            <p:cNvSpPr>
              <a:spLocks noChangeArrowheads="1"/>
            </p:cNvSpPr>
            <p:nvPr/>
          </p:nvSpPr>
          <p:spPr bwMode="auto">
            <a:xfrm>
              <a:off x="1560" y="352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2923" name="Oval 120"/>
            <p:cNvSpPr>
              <a:spLocks noChangeArrowheads="1"/>
            </p:cNvSpPr>
            <p:nvPr/>
          </p:nvSpPr>
          <p:spPr bwMode="auto">
            <a:xfrm>
              <a:off x="2088" y="350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</p:grpSp>
      <p:grpSp>
        <p:nvGrpSpPr>
          <p:cNvPr id="750713" name="Group 121"/>
          <p:cNvGrpSpPr>
            <a:grpSpLocks/>
          </p:cNvGrpSpPr>
          <p:nvPr/>
        </p:nvGrpSpPr>
        <p:grpSpPr bwMode="auto">
          <a:xfrm>
            <a:off x="1552575" y="5480050"/>
            <a:ext cx="1076325" cy="76200"/>
            <a:chOff x="1506" y="3276"/>
            <a:chExt cx="678" cy="48"/>
          </a:xfrm>
        </p:grpSpPr>
        <p:sp>
          <p:nvSpPr>
            <p:cNvPr id="32918" name="Oval 122"/>
            <p:cNvSpPr>
              <a:spLocks noChangeArrowheads="1"/>
            </p:cNvSpPr>
            <p:nvPr/>
          </p:nvSpPr>
          <p:spPr bwMode="auto">
            <a:xfrm>
              <a:off x="2136" y="32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2919" name="Oval 123"/>
            <p:cNvSpPr>
              <a:spLocks noChangeArrowheads="1"/>
            </p:cNvSpPr>
            <p:nvPr/>
          </p:nvSpPr>
          <p:spPr bwMode="auto">
            <a:xfrm>
              <a:off x="1506" y="32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</p:grpSp>
      <p:grpSp>
        <p:nvGrpSpPr>
          <p:cNvPr id="750716" name="Group 124"/>
          <p:cNvGrpSpPr>
            <a:grpSpLocks/>
          </p:cNvGrpSpPr>
          <p:nvPr/>
        </p:nvGrpSpPr>
        <p:grpSpPr bwMode="auto">
          <a:xfrm>
            <a:off x="1009650" y="5461000"/>
            <a:ext cx="2152650" cy="95250"/>
            <a:chOff x="1164" y="3264"/>
            <a:chExt cx="1356" cy="60"/>
          </a:xfrm>
        </p:grpSpPr>
        <p:sp>
          <p:nvSpPr>
            <p:cNvPr id="32916" name="Oval 125"/>
            <p:cNvSpPr>
              <a:spLocks noChangeArrowheads="1"/>
            </p:cNvSpPr>
            <p:nvPr/>
          </p:nvSpPr>
          <p:spPr bwMode="auto">
            <a:xfrm>
              <a:off x="2472" y="32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2917" name="Oval 126"/>
            <p:cNvSpPr>
              <a:spLocks noChangeArrowheads="1"/>
            </p:cNvSpPr>
            <p:nvPr/>
          </p:nvSpPr>
          <p:spPr bwMode="auto">
            <a:xfrm>
              <a:off x="1164" y="326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</p:grpSp>
      <p:grpSp>
        <p:nvGrpSpPr>
          <p:cNvPr id="750719" name="Group 127"/>
          <p:cNvGrpSpPr>
            <a:grpSpLocks/>
          </p:cNvGrpSpPr>
          <p:nvPr/>
        </p:nvGrpSpPr>
        <p:grpSpPr bwMode="auto">
          <a:xfrm>
            <a:off x="1038225" y="3841750"/>
            <a:ext cx="2085975" cy="1695450"/>
            <a:chOff x="1182" y="2244"/>
            <a:chExt cx="1314" cy="1068"/>
          </a:xfrm>
        </p:grpSpPr>
        <p:sp>
          <p:nvSpPr>
            <p:cNvPr id="32914" name="Line 128"/>
            <p:cNvSpPr>
              <a:spLocks noChangeShapeType="1"/>
            </p:cNvSpPr>
            <p:nvPr/>
          </p:nvSpPr>
          <p:spPr bwMode="auto">
            <a:xfrm>
              <a:off x="2496" y="2256"/>
              <a:ext cx="0" cy="1056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915" name="Line 129"/>
            <p:cNvSpPr>
              <a:spLocks noChangeShapeType="1"/>
            </p:cNvSpPr>
            <p:nvPr/>
          </p:nvSpPr>
          <p:spPr bwMode="auto">
            <a:xfrm>
              <a:off x="1182" y="2244"/>
              <a:ext cx="0" cy="102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50722" name="Group 130"/>
          <p:cNvGrpSpPr>
            <a:grpSpLocks/>
          </p:cNvGrpSpPr>
          <p:nvPr/>
        </p:nvGrpSpPr>
        <p:grpSpPr bwMode="auto">
          <a:xfrm>
            <a:off x="1447800" y="3403600"/>
            <a:ext cx="1295400" cy="2895600"/>
            <a:chOff x="1440" y="1968"/>
            <a:chExt cx="816" cy="1824"/>
          </a:xfrm>
        </p:grpSpPr>
        <p:sp>
          <p:nvSpPr>
            <p:cNvPr id="32912" name="Line 131"/>
            <p:cNvSpPr>
              <a:spLocks noChangeShapeType="1"/>
            </p:cNvSpPr>
            <p:nvPr/>
          </p:nvSpPr>
          <p:spPr bwMode="auto">
            <a:xfrm>
              <a:off x="2256" y="1968"/>
              <a:ext cx="0" cy="1824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913" name="Line 132"/>
            <p:cNvSpPr>
              <a:spLocks noChangeShapeType="1"/>
            </p:cNvSpPr>
            <p:nvPr/>
          </p:nvSpPr>
          <p:spPr bwMode="auto">
            <a:xfrm>
              <a:off x="1440" y="1968"/>
              <a:ext cx="0" cy="1728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50725" name="Group 133"/>
          <p:cNvGrpSpPr>
            <a:grpSpLocks/>
          </p:cNvGrpSpPr>
          <p:nvPr/>
        </p:nvGrpSpPr>
        <p:grpSpPr bwMode="auto">
          <a:xfrm>
            <a:off x="1676400" y="2641600"/>
            <a:ext cx="838200" cy="3352800"/>
            <a:chOff x="1584" y="1488"/>
            <a:chExt cx="528" cy="2112"/>
          </a:xfrm>
        </p:grpSpPr>
        <p:sp>
          <p:nvSpPr>
            <p:cNvPr id="32910" name="Line 134"/>
            <p:cNvSpPr>
              <a:spLocks noChangeShapeType="1"/>
            </p:cNvSpPr>
            <p:nvPr/>
          </p:nvSpPr>
          <p:spPr bwMode="auto">
            <a:xfrm>
              <a:off x="2112" y="1488"/>
              <a:ext cx="0" cy="2064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911" name="Line 135"/>
            <p:cNvSpPr>
              <a:spLocks noChangeShapeType="1"/>
            </p:cNvSpPr>
            <p:nvPr/>
          </p:nvSpPr>
          <p:spPr bwMode="auto">
            <a:xfrm>
              <a:off x="1584" y="1488"/>
              <a:ext cx="0" cy="2112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50728" name="Group 136"/>
          <p:cNvGrpSpPr>
            <a:grpSpLocks/>
          </p:cNvGrpSpPr>
          <p:nvPr/>
        </p:nvGrpSpPr>
        <p:grpSpPr bwMode="auto">
          <a:xfrm>
            <a:off x="1600200" y="2489200"/>
            <a:ext cx="990600" cy="3048000"/>
            <a:chOff x="1536" y="1392"/>
            <a:chExt cx="624" cy="1920"/>
          </a:xfrm>
        </p:grpSpPr>
        <p:sp>
          <p:nvSpPr>
            <p:cNvPr id="32908" name="Line 137"/>
            <p:cNvSpPr>
              <a:spLocks noChangeShapeType="1"/>
            </p:cNvSpPr>
            <p:nvPr/>
          </p:nvSpPr>
          <p:spPr bwMode="auto">
            <a:xfrm>
              <a:off x="2160" y="1392"/>
              <a:ext cx="0" cy="192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909" name="Line 138"/>
            <p:cNvSpPr>
              <a:spLocks noChangeShapeType="1"/>
            </p:cNvSpPr>
            <p:nvPr/>
          </p:nvSpPr>
          <p:spPr bwMode="auto">
            <a:xfrm>
              <a:off x="1536" y="1392"/>
              <a:ext cx="0" cy="192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50731" name="Group 139"/>
          <p:cNvGrpSpPr>
            <a:grpSpLocks/>
          </p:cNvGrpSpPr>
          <p:nvPr/>
        </p:nvGrpSpPr>
        <p:grpSpPr bwMode="auto">
          <a:xfrm>
            <a:off x="1647825" y="4803775"/>
            <a:ext cx="942975" cy="1457325"/>
            <a:chOff x="1566" y="2850"/>
            <a:chExt cx="594" cy="918"/>
          </a:xfrm>
        </p:grpSpPr>
        <p:sp>
          <p:nvSpPr>
            <p:cNvPr id="32904" name="Oval 140"/>
            <p:cNvSpPr>
              <a:spLocks noChangeArrowheads="1"/>
            </p:cNvSpPr>
            <p:nvPr/>
          </p:nvSpPr>
          <p:spPr bwMode="auto">
            <a:xfrm>
              <a:off x="2076" y="285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2905" name="Oval 141"/>
            <p:cNvSpPr>
              <a:spLocks noChangeArrowheads="1"/>
            </p:cNvSpPr>
            <p:nvPr/>
          </p:nvSpPr>
          <p:spPr bwMode="auto">
            <a:xfrm>
              <a:off x="1566" y="285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2906" name="Oval 142"/>
            <p:cNvSpPr>
              <a:spLocks noChangeArrowheads="1"/>
            </p:cNvSpPr>
            <p:nvPr/>
          </p:nvSpPr>
          <p:spPr bwMode="auto">
            <a:xfrm>
              <a:off x="2112" y="372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2907" name="Oval 143"/>
            <p:cNvSpPr>
              <a:spLocks noChangeArrowheads="1"/>
            </p:cNvSpPr>
            <p:nvPr/>
          </p:nvSpPr>
          <p:spPr bwMode="auto">
            <a:xfrm>
              <a:off x="1572" y="372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</p:grpSp>
      <p:grpSp>
        <p:nvGrpSpPr>
          <p:cNvPr id="750736" name="Group 144"/>
          <p:cNvGrpSpPr>
            <a:grpSpLocks/>
          </p:cNvGrpSpPr>
          <p:nvPr/>
        </p:nvGrpSpPr>
        <p:grpSpPr bwMode="auto">
          <a:xfrm>
            <a:off x="533400" y="4851400"/>
            <a:ext cx="3124200" cy="1371600"/>
            <a:chOff x="864" y="2880"/>
            <a:chExt cx="1968" cy="864"/>
          </a:xfrm>
        </p:grpSpPr>
        <p:grpSp>
          <p:nvGrpSpPr>
            <p:cNvPr id="32895" name="Group 145"/>
            <p:cNvGrpSpPr>
              <a:grpSpLocks/>
            </p:cNvGrpSpPr>
            <p:nvPr/>
          </p:nvGrpSpPr>
          <p:grpSpPr bwMode="auto">
            <a:xfrm>
              <a:off x="864" y="2880"/>
              <a:ext cx="1950" cy="864"/>
              <a:chOff x="864" y="2880"/>
              <a:chExt cx="1950" cy="864"/>
            </a:xfrm>
          </p:grpSpPr>
          <p:sp>
            <p:nvSpPr>
              <p:cNvPr id="32902" name="Line 146"/>
              <p:cNvSpPr>
                <a:spLocks noChangeShapeType="1"/>
              </p:cNvSpPr>
              <p:nvPr/>
            </p:nvSpPr>
            <p:spPr bwMode="auto">
              <a:xfrm>
                <a:off x="864" y="2880"/>
                <a:ext cx="0" cy="86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2903" name="Line 147"/>
              <p:cNvSpPr>
                <a:spLocks noChangeShapeType="1"/>
              </p:cNvSpPr>
              <p:nvPr/>
            </p:nvSpPr>
            <p:spPr bwMode="auto">
              <a:xfrm flipV="1">
                <a:off x="2814" y="2880"/>
                <a:ext cx="0" cy="86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32896" name="Line 148"/>
            <p:cNvSpPr>
              <a:spLocks noChangeShapeType="1"/>
            </p:cNvSpPr>
            <p:nvPr/>
          </p:nvSpPr>
          <p:spPr bwMode="auto">
            <a:xfrm flipH="1">
              <a:off x="864" y="2880"/>
              <a:ext cx="72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897" name="Line 149"/>
            <p:cNvSpPr>
              <a:spLocks noChangeShapeType="1"/>
            </p:cNvSpPr>
            <p:nvPr/>
          </p:nvSpPr>
          <p:spPr bwMode="auto">
            <a:xfrm>
              <a:off x="864" y="3744"/>
              <a:ext cx="72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898" name="Line 150"/>
            <p:cNvSpPr>
              <a:spLocks noChangeShapeType="1"/>
            </p:cNvSpPr>
            <p:nvPr/>
          </p:nvSpPr>
          <p:spPr bwMode="auto">
            <a:xfrm flipH="1">
              <a:off x="2112" y="2880"/>
              <a:ext cx="72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899" name="Line 151"/>
            <p:cNvSpPr>
              <a:spLocks noChangeShapeType="1"/>
            </p:cNvSpPr>
            <p:nvPr/>
          </p:nvSpPr>
          <p:spPr bwMode="auto">
            <a:xfrm>
              <a:off x="1584" y="3744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900" name="Line 152"/>
            <p:cNvSpPr>
              <a:spLocks noChangeShapeType="1"/>
            </p:cNvSpPr>
            <p:nvPr/>
          </p:nvSpPr>
          <p:spPr bwMode="auto">
            <a:xfrm>
              <a:off x="2112" y="3744"/>
              <a:ext cx="72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901" name="Line 153"/>
            <p:cNvSpPr>
              <a:spLocks noChangeShapeType="1"/>
            </p:cNvSpPr>
            <p:nvPr/>
          </p:nvSpPr>
          <p:spPr bwMode="auto">
            <a:xfrm>
              <a:off x="1584" y="2880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50746" name="Group 154"/>
          <p:cNvGrpSpPr>
            <a:grpSpLocks/>
          </p:cNvGrpSpPr>
          <p:nvPr/>
        </p:nvGrpSpPr>
        <p:grpSpPr bwMode="auto">
          <a:xfrm>
            <a:off x="914400" y="4800600"/>
            <a:ext cx="2344738" cy="1298575"/>
            <a:chOff x="1113" y="2854"/>
            <a:chExt cx="1477" cy="818"/>
          </a:xfrm>
        </p:grpSpPr>
        <p:sp>
          <p:nvSpPr>
            <p:cNvPr id="32893" name="Arc 155"/>
            <p:cNvSpPr>
              <a:spLocks/>
            </p:cNvSpPr>
            <p:nvPr/>
          </p:nvSpPr>
          <p:spPr bwMode="auto">
            <a:xfrm rot="5031888">
              <a:off x="1072" y="2895"/>
              <a:ext cx="816" cy="734"/>
            </a:xfrm>
            <a:custGeom>
              <a:avLst/>
              <a:gdLst>
                <a:gd name="T0" fmla="*/ 0 w 24000"/>
                <a:gd name="T1" fmla="*/ 0 h 21600"/>
                <a:gd name="T2" fmla="*/ 0 w 24000"/>
                <a:gd name="T3" fmla="*/ 0 h 21600"/>
                <a:gd name="T4" fmla="*/ 0 w 240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4000" h="21600" fill="none" extrusionOk="0">
                  <a:moveTo>
                    <a:pt x="24000" y="19703"/>
                  </a:moveTo>
                  <a:cubicBezTo>
                    <a:pt x="21216" y="20953"/>
                    <a:pt x="18200" y="21600"/>
                    <a:pt x="15149" y="21600"/>
                  </a:cubicBezTo>
                  <a:cubicBezTo>
                    <a:pt x="9481" y="21600"/>
                    <a:pt x="4040" y="19372"/>
                    <a:pt x="-1" y="15397"/>
                  </a:cubicBezTo>
                </a:path>
                <a:path w="24000" h="21600" stroke="0" extrusionOk="0">
                  <a:moveTo>
                    <a:pt x="24000" y="19703"/>
                  </a:moveTo>
                  <a:cubicBezTo>
                    <a:pt x="21216" y="20953"/>
                    <a:pt x="18200" y="21600"/>
                    <a:pt x="15149" y="21600"/>
                  </a:cubicBezTo>
                  <a:cubicBezTo>
                    <a:pt x="9481" y="21600"/>
                    <a:pt x="4040" y="19372"/>
                    <a:pt x="-1" y="15397"/>
                  </a:cubicBezTo>
                  <a:lnTo>
                    <a:pt x="15149" y="0"/>
                  </a:lnTo>
                  <a:lnTo>
                    <a:pt x="24000" y="19703"/>
                  </a:lnTo>
                  <a:close/>
                </a:path>
              </a:pathLst>
            </a:custGeom>
            <a:noFill/>
            <a:ln w="28575">
              <a:solidFill>
                <a:srgbClr val="FF33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2894" name="Arc 156"/>
            <p:cNvSpPr>
              <a:spLocks/>
            </p:cNvSpPr>
            <p:nvPr/>
          </p:nvSpPr>
          <p:spPr bwMode="auto">
            <a:xfrm rot="16670084" flipH="1">
              <a:off x="1815" y="2897"/>
              <a:ext cx="816" cy="734"/>
            </a:xfrm>
            <a:custGeom>
              <a:avLst/>
              <a:gdLst>
                <a:gd name="T0" fmla="*/ 0 w 24000"/>
                <a:gd name="T1" fmla="*/ 0 h 21600"/>
                <a:gd name="T2" fmla="*/ 0 w 24000"/>
                <a:gd name="T3" fmla="*/ 0 h 21600"/>
                <a:gd name="T4" fmla="*/ 0 w 240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4000" h="21600" fill="none" extrusionOk="0">
                  <a:moveTo>
                    <a:pt x="24000" y="19703"/>
                  </a:moveTo>
                  <a:cubicBezTo>
                    <a:pt x="21216" y="20953"/>
                    <a:pt x="18200" y="21600"/>
                    <a:pt x="15149" y="21600"/>
                  </a:cubicBezTo>
                  <a:cubicBezTo>
                    <a:pt x="9481" y="21600"/>
                    <a:pt x="4040" y="19372"/>
                    <a:pt x="-1" y="15397"/>
                  </a:cubicBezTo>
                </a:path>
                <a:path w="24000" h="21600" stroke="0" extrusionOk="0">
                  <a:moveTo>
                    <a:pt x="24000" y="19703"/>
                  </a:moveTo>
                  <a:cubicBezTo>
                    <a:pt x="21216" y="20953"/>
                    <a:pt x="18200" y="21600"/>
                    <a:pt x="15149" y="21600"/>
                  </a:cubicBezTo>
                  <a:cubicBezTo>
                    <a:pt x="9481" y="21600"/>
                    <a:pt x="4040" y="19372"/>
                    <a:pt x="-1" y="15397"/>
                  </a:cubicBezTo>
                  <a:lnTo>
                    <a:pt x="15149" y="0"/>
                  </a:lnTo>
                  <a:lnTo>
                    <a:pt x="24000" y="19703"/>
                  </a:lnTo>
                  <a:close/>
                </a:path>
              </a:pathLst>
            </a:custGeom>
            <a:noFill/>
            <a:ln w="28575">
              <a:solidFill>
                <a:srgbClr val="FF33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750749" name="Group 157"/>
          <p:cNvGrpSpPr>
            <a:grpSpLocks/>
          </p:cNvGrpSpPr>
          <p:nvPr/>
        </p:nvGrpSpPr>
        <p:grpSpPr bwMode="auto">
          <a:xfrm>
            <a:off x="0" y="3708400"/>
            <a:ext cx="7340600" cy="349250"/>
            <a:chOff x="528" y="2152"/>
            <a:chExt cx="4624" cy="220"/>
          </a:xfrm>
        </p:grpSpPr>
        <p:sp>
          <p:nvSpPr>
            <p:cNvPr id="32890" name="Line 158"/>
            <p:cNvSpPr>
              <a:spLocks noChangeShapeType="1"/>
            </p:cNvSpPr>
            <p:nvPr/>
          </p:nvSpPr>
          <p:spPr bwMode="auto">
            <a:xfrm>
              <a:off x="597" y="2341"/>
              <a:ext cx="444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891" name="Text Box 159"/>
            <p:cNvSpPr txBox="1">
              <a:spLocks noChangeArrowheads="1"/>
            </p:cNvSpPr>
            <p:nvPr/>
          </p:nvSpPr>
          <p:spPr bwMode="auto">
            <a:xfrm>
              <a:off x="528" y="2160"/>
              <a:ext cx="2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>
                  <a:solidFill>
                    <a:srgbClr val="000000"/>
                  </a:solidFill>
                </a:rPr>
                <a:t>X</a:t>
              </a:r>
            </a:p>
          </p:txBody>
        </p:sp>
        <p:sp>
          <p:nvSpPr>
            <p:cNvPr id="32892" name="Text Box 160"/>
            <p:cNvSpPr txBox="1">
              <a:spLocks noChangeArrowheads="1"/>
            </p:cNvSpPr>
            <p:nvPr/>
          </p:nvSpPr>
          <p:spPr bwMode="auto">
            <a:xfrm>
              <a:off x="4944" y="2152"/>
              <a:ext cx="2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>
                  <a:solidFill>
                    <a:srgbClr val="000000"/>
                  </a:solidFill>
                </a:rPr>
                <a:t>Y</a:t>
              </a:r>
            </a:p>
          </p:txBody>
        </p:sp>
      </p:grpSp>
      <p:sp>
        <p:nvSpPr>
          <p:cNvPr id="750753" name="Text Box 161"/>
          <p:cNvSpPr txBox="1">
            <a:spLocks noChangeArrowheads="1"/>
          </p:cNvSpPr>
          <p:nvPr/>
        </p:nvSpPr>
        <p:spPr bwMode="auto">
          <a:xfrm>
            <a:off x="5334000" y="965200"/>
            <a:ext cx="3762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o”</a:t>
            </a:r>
          </a:p>
        </p:txBody>
      </p:sp>
      <p:sp>
        <p:nvSpPr>
          <p:cNvPr id="750754" name="Text Box 162"/>
          <p:cNvSpPr txBox="1">
            <a:spLocks noChangeArrowheads="1"/>
          </p:cNvSpPr>
          <p:nvPr/>
        </p:nvSpPr>
        <p:spPr bwMode="auto">
          <a:xfrm>
            <a:off x="1905000" y="935038"/>
            <a:ext cx="3540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</a:rPr>
              <a:t>o’</a:t>
            </a:r>
          </a:p>
        </p:txBody>
      </p:sp>
      <p:sp>
        <p:nvSpPr>
          <p:cNvPr id="750755" name="Freeform 163"/>
          <p:cNvSpPr>
            <a:spLocks noEditPoints="1"/>
          </p:cNvSpPr>
          <p:nvPr/>
        </p:nvSpPr>
        <p:spPr bwMode="auto">
          <a:xfrm>
            <a:off x="2425700" y="2451100"/>
            <a:ext cx="719138" cy="1381125"/>
          </a:xfrm>
          <a:custGeom>
            <a:avLst/>
            <a:gdLst>
              <a:gd name="T0" fmla="*/ 2147483646 w 453"/>
              <a:gd name="T1" fmla="*/ 2147483646 h 870"/>
              <a:gd name="T2" fmla="*/ 2147483646 w 453"/>
              <a:gd name="T3" fmla="*/ 2147483646 h 870"/>
              <a:gd name="T4" fmla="*/ 2147483646 w 453"/>
              <a:gd name="T5" fmla="*/ 2147483646 h 870"/>
              <a:gd name="T6" fmla="*/ 2147483646 w 453"/>
              <a:gd name="T7" fmla="*/ 2147483646 h 870"/>
              <a:gd name="T8" fmla="*/ 2147483646 w 453"/>
              <a:gd name="T9" fmla="*/ 0 h 870"/>
              <a:gd name="T10" fmla="*/ 2147483646 w 453"/>
              <a:gd name="T11" fmla="*/ 2147483646 h 870"/>
              <a:gd name="T12" fmla="*/ 2147483646 w 453"/>
              <a:gd name="T13" fmla="*/ 2147483646 h 870"/>
              <a:gd name="T14" fmla="*/ 2147483646 w 453"/>
              <a:gd name="T15" fmla="*/ 2147483646 h 870"/>
              <a:gd name="T16" fmla="*/ 2147483646 w 453"/>
              <a:gd name="T17" fmla="*/ 2147483646 h 870"/>
              <a:gd name="T18" fmla="*/ 2147483646 w 453"/>
              <a:gd name="T19" fmla="*/ 2147483646 h 870"/>
              <a:gd name="T20" fmla="*/ 2147483646 w 453"/>
              <a:gd name="T21" fmla="*/ 2147483646 h 870"/>
              <a:gd name="T22" fmla="*/ 0 w 453"/>
              <a:gd name="T23" fmla="*/ 2147483646 h 870"/>
              <a:gd name="T24" fmla="*/ 2147483646 w 453"/>
              <a:gd name="T25" fmla="*/ 2147483646 h 870"/>
              <a:gd name="T26" fmla="*/ 2147483646 w 453"/>
              <a:gd name="T27" fmla="*/ 2147483646 h 870"/>
              <a:gd name="T28" fmla="*/ 2147483646 w 453"/>
              <a:gd name="T29" fmla="*/ 2147483646 h 870"/>
              <a:gd name="T30" fmla="*/ 2147483646 w 453"/>
              <a:gd name="T31" fmla="*/ 2147483646 h 870"/>
              <a:gd name="T32" fmla="*/ 2147483646 w 453"/>
              <a:gd name="T33" fmla="*/ 2147483646 h 870"/>
              <a:gd name="T34" fmla="*/ 2147483646 w 453"/>
              <a:gd name="T35" fmla="*/ 2147483646 h 870"/>
              <a:gd name="T36" fmla="*/ 2147483646 w 453"/>
              <a:gd name="T37" fmla="*/ 2147483646 h 870"/>
              <a:gd name="T38" fmla="*/ 2147483646 w 453"/>
              <a:gd name="T39" fmla="*/ 2147483646 h 870"/>
              <a:gd name="T40" fmla="*/ 2147483646 w 453"/>
              <a:gd name="T41" fmla="*/ 2147483646 h 870"/>
              <a:gd name="T42" fmla="*/ 2147483646 w 453"/>
              <a:gd name="T43" fmla="*/ 2147483646 h 870"/>
              <a:gd name="T44" fmla="*/ 2147483646 w 453"/>
              <a:gd name="T45" fmla="*/ 2147483646 h 870"/>
              <a:gd name="T46" fmla="*/ 2147483646 w 453"/>
              <a:gd name="T47" fmla="*/ 2147483646 h 870"/>
              <a:gd name="T48" fmla="*/ 2147483646 w 453"/>
              <a:gd name="T49" fmla="*/ 2147483646 h 870"/>
              <a:gd name="T50" fmla="*/ 2147483646 w 453"/>
              <a:gd name="T51" fmla="*/ 2147483646 h 870"/>
              <a:gd name="T52" fmla="*/ 2147483646 w 453"/>
              <a:gd name="T53" fmla="*/ 2147483646 h 870"/>
              <a:gd name="T54" fmla="*/ 2147483646 w 453"/>
              <a:gd name="T55" fmla="*/ 2147483646 h 870"/>
              <a:gd name="T56" fmla="*/ 2147483646 w 453"/>
              <a:gd name="T57" fmla="*/ 2147483646 h 870"/>
              <a:gd name="T58" fmla="*/ 2147483646 w 453"/>
              <a:gd name="T59" fmla="*/ 2147483646 h 870"/>
              <a:gd name="T60" fmla="*/ 2147483646 w 453"/>
              <a:gd name="T61" fmla="*/ 2147483646 h 870"/>
              <a:gd name="T62" fmla="*/ 2147483646 w 453"/>
              <a:gd name="T63" fmla="*/ 2147483646 h 870"/>
              <a:gd name="T64" fmla="*/ 2147483646 w 453"/>
              <a:gd name="T65" fmla="*/ 2147483646 h 870"/>
              <a:gd name="T66" fmla="*/ 2147483646 w 453"/>
              <a:gd name="T67" fmla="*/ 2147483646 h 870"/>
              <a:gd name="T68" fmla="*/ 2147483646 w 453"/>
              <a:gd name="T69" fmla="*/ 2147483646 h 870"/>
              <a:gd name="T70" fmla="*/ 2147483646 w 453"/>
              <a:gd name="T71" fmla="*/ 2147483646 h 870"/>
              <a:gd name="T72" fmla="*/ 2147483646 w 453"/>
              <a:gd name="T73" fmla="*/ 2147483646 h 870"/>
              <a:gd name="T74" fmla="*/ 2147483646 w 453"/>
              <a:gd name="T75" fmla="*/ 2147483646 h 870"/>
              <a:gd name="T76" fmla="*/ 2147483646 w 453"/>
              <a:gd name="T77" fmla="*/ 2147483646 h 870"/>
              <a:gd name="T78" fmla="*/ 2147483646 w 453"/>
              <a:gd name="T79" fmla="*/ 2147483646 h 870"/>
              <a:gd name="T80" fmla="*/ 2147483646 w 453"/>
              <a:gd name="T81" fmla="*/ 2147483646 h 870"/>
              <a:gd name="T82" fmla="*/ 2147483646 w 453"/>
              <a:gd name="T83" fmla="*/ 2147483646 h 870"/>
              <a:gd name="T84" fmla="*/ 2147483646 w 453"/>
              <a:gd name="T85" fmla="*/ 2147483646 h 870"/>
              <a:gd name="T86" fmla="*/ 2147483646 w 453"/>
              <a:gd name="T87" fmla="*/ 2147483646 h 870"/>
              <a:gd name="T88" fmla="*/ 2147483646 w 453"/>
              <a:gd name="T89" fmla="*/ 2147483646 h 870"/>
              <a:gd name="T90" fmla="*/ 2147483646 w 453"/>
              <a:gd name="T91" fmla="*/ 2147483646 h 870"/>
              <a:gd name="T92" fmla="*/ 2147483646 w 453"/>
              <a:gd name="T93" fmla="*/ 2147483646 h 870"/>
              <a:gd name="T94" fmla="*/ 2147483646 w 453"/>
              <a:gd name="T95" fmla="*/ 2147483646 h 870"/>
              <a:gd name="T96" fmla="*/ 2147483646 w 453"/>
              <a:gd name="T97" fmla="*/ 2147483646 h 870"/>
              <a:gd name="T98" fmla="*/ 2147483646 w 453"/>
              <a:gd name="T99" fmla="*/ 2147483646 h 870"/>
              <a:gd name="T100" fmla="*/ 2147483646 w 453"/>
              <a:gd name="T101" fmla="*/ 2147483646 h 870"/>
              <a:gd name="T102" fmla="*/ 2147483646 w 453"/>
              <a:gd name="T103" fmla="*/ 2147483646 h 870"/>
              <a:gd name="T104" fmla="*/ 2147483646 w 453"/>
              <a:gd name="T105" fmla="*/ 2147483646 h 870"/>
              <a:gd name="T106" fmla="*/ 2147483646 w 453"/>
              <a:gd name="T107" fmla="*/ 2147483646 h 87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453" h="870">
                <a:moveTo>
                  <a:pt x="136" y="14"/>
                </a:moveTo>
                <a:lnTo>
                  <a:pt x="109" y="50"/>
                </a:lnTo>
                <a:lnTo>
                  <a:pt x="86" y="89"/>
                </a:lnTo>
                <a:lnTo>
                  <a:pt x="67" y="127"/>
                </a:lnTo>
                <a:lnTo>
                  <a:pt x="50" y="165"/>
                </a:lnTo>
                <a:lnTo>
                  <a:pt x="29" y="158"/>
                </a:lnTo>
                <a:lnTo>
                  <a:pt x="44" y="117"/>
                </a:lnTo>
                <a:lnTo>
                  <a:pt x="65" y="77"/>
                </a:lnTo>
                <a:lnTo>
                  <a:pt x="88" y="37"/>
                </a:lnTo>
                <a:lnTo>
                  <a:pt x="117" y="0"/>
                </a:lnTo>
                <a:lnTo>
                  <a:pt x="136" y="14"/>
                </a:lnTo>
                <a:close/>
                <a:moveTo>
                  <a:pt x="50" y="165"/>
                </a:moveTo>
                <a:lnTo>
                  <a:pt x="42" y="194"/>
                </a:lnTo>
                <a:lnTo>
                  <a:pt x="35" y="223"/>
                </a:lnTo>
                <a:lnTo>
                  <a:pt x="29" y="252"/>
                </a:lnTo>
                <a:lnTo>
                  <a:pt x="25" y="281"/>
                </a:lnTo>
                <a:lnTo>
                  <a:pt x="23" y="307"/>
                </a:lnTo>
                <a:lnTo>
                  <a:pt x="23" y="334"/>
                </a:lnTo>
                <a:lnTo>
                  <a:pt x="25" y="361"/>
                </a:lnTo>
                <a:lnTo>
                  <a:pt x="29" y="388"/>
                </a:lnTo>
                <a:lnTo>
                  <a:pt x="6" y="392"/>
                </a:lnTo>
                <a:lnTo>
                  <a:pt x="2" y="365"/>
                </a:lnTo>
                <a:lnTo>
                  <a:pt x="0" y="336"/>
                </a:lnTo>
                <a:lnTo>
                  <a:pt x="0" y="307"/>
                </a:lnTo>
                <a:lnTo>
                  <a:pt x="2" y="279"/>
                </a:lnTo>
                <a:lnTo>
                  <a:pt x="4" y="248"/>
                </a:lnTo>
                <a:lnTo>
                  <a:pt x="10" y="217"/>
                </a:lnTo>
                <a:lnTo>
                  <a:pt x="19" y="188"/>
                </a:lnTo>
                <a:lnTo>
                  <a:pt x="29" y="158"/>
                </a:lnTo>
                <a:lnTo>
                  <a:pt x="50" y="165"/>
                </a:lnTo>
                <a:close/>
                <a:moveTo>
                  <a:pt x="29" y="388"/>
                </a:moveTo>
                <a:lnTo>
                  <a:pt x="35" y="413"/>
                </a:lnTo>
                <a:lnTo>
                  <a:pt x="42" y="436"/>
                </a:lnTo>
                <a:lnTo>
                  <a:pt x="52" y="459"/>
                </a:lnTo>
                <a:lnTo>
                  <a:pt x="61" y="480"/>
                </a:lnTo>
                <a:lnTo>
                  <a:pt x="75" y="501"/>
                </a:lnTo>
                <a:lnTo>
                  <a:pt x="90" y="521"/>
                </a:lnTo>
                <a:lnTo>
                  <a:pt x="106" y="538"/>
                </a:lnTo>
                <a:lnTo>
                  <a:pt x="123" y="553"/>
                </a:lnTo>
                <a:lnTo>
                  <a:pt x="109" y="572"/>
                </a:lnTo>
                <a:lnTo>
                  <a:pt x="88" y="555"/>
                </a:lnTo>
                <a:lnTo>
                  <a:pt x="71" y="536"/>
                </a:lnTo>
                <a:lnTo>
                  <a:pt x="56" y="515"/>
                </a:lnTo>
                <a:lnTo>
                  <a:pt x="42" y="494"/>
                </a:lnTo>
                <a:lnTo>
                  <a:pt x="31" y="471"/>
                </a:lnTo>
                <a:lnTo>
                  <a:pt x="19" y="446"/>
                </a:lnTo>
                <a:lnTo>
                  <a:pt x="12" y="419"/>
                </a:lnTo>
                <a:lnTo>
                  <a:pt x="6" y="392"/>
                </a:lnTo>
                <a:lnTo>
                  <a:pt x="29" y="388"/>
                </a:lnTo>
                <a:close/>
                <a:moveTo>
                  <a:pt x="123" y="553"/>
                </a:moveTo>
                <a:lnTo>
                  <a:pt x="138" y="565"/>
                </a:lnTo>
                <a:lnTo>
                  <a:pt x="156" y="576"/>
                </a:lnTo>
                <a:lnTo>
                  <a:pt x="173" y="584"/>
                </a:lnTo>
                <a:lnTo>
                  <a:pt x="192" y="592"/>
                </a:lnTo>
                <a:lnTo>
                  <a:pt x="184" y="615"/>
                </a:lnTo>
                <a:lnTo>
                  <a:pt x="163" y="607"/>
                </a:lnTo>
                <a:lnTo>
                  <a:pt x="144" y="595"/>
                </a:lnTo>
                <a:lnTo>
                  <a:pt x="127" y="586"/>
                </a:lnTo>
                <a:lnTo>
                  <a:pt x="109" y="572"/>
                </a:lnTo>
                <a:lnTo>
                  <a:pt x="123" y="553"/>
                </a:lnTo>
                <a:close/>
                <a:moveTo>
                  <a:pt x="192" y="592"/>
                </a:moveTo>
                <a:lnTo>
                  <a:pt x="194" y="593"/>
                </a:lnTo>
                <a:lnTo>
                  <a:pt x="188" y="603"/>
                </a:lnTo>
                <a:lnTo>
                  <a:pt x="192" y="592"/>
                </a:lnTo>
                <a:close/>
                <a:moveTo>
                  <a:pt x="194" y="593"/>
                </a:moveTo>
                <a:lnTo>
                  <a:pt x="184" y="615"/>
                </a:lnTo>
                <a:lnTo>
                  <a:pt x="182" y="615"/>
                </a:lnTo>
                <a:lnTo>
                  <a:pt x="194" y="593"/>
                </a:lnTo>
                <a:close/>
                <a:moveTo>
                  <a:pt x="184" y="615"/>
                </a:moveTo>
                <a:lnTo>
                  <a:pt x="188" y="603"/>
                </a:lnTo>
                <a:lnTo>
                  <a:pt x="184" y="615"/>
                </a:lnTo>
                <a:close/>
                <a:moveTo>
                  <a:pt x="194" y="593"/>
                </a:moveTo>
                <a:lnTo>
                  <a:pt x="223" y="609"/>
                </a:lnTo>
                <a:lnTo>
                  <a:pt x="251" y="626"/>
                </a:lnTo>
                <a:lnTo>
                  <a:pt x="238" y="645"/>
                </a:lnTo>
                <a:lnTo>
                  <a:pt x="211" y="630"/>
                </a:lnTo>
                <a:lnTo>
                  <a:pt x="184" y="615"/>
                </a:lnTo>
                <a:lnTo>
                  <a:pt x="194" y="593"/>
                </a:lnTo>
                <a:close/>
                <a:moveTo>
                  <a:pt x="251" y="626"/>
                </a:moveTo>
                <a:lnTo>
                  <a:pt x="278" y="643"/>
                </a:lnTo>
                <a:lnTo>
                  <a:pt x="305" y="664"/>
                </a:lnTo>
                <a:lnTo>
                  <a:pt x="290" y="682"/>
                </a:lnTo>
                <a:lnTo>
                  <a:pt x="265" y="664"/>
                </a:lnTo>
                <a:lnTo>
                  <a:pt x="238" y="645"/>
                </a:lnTo>
                <a:lnTo>
                  <a:pt x="251" y="626"/>
                </a:lnTo>
                <a:close/>
                <a:moveTo>
                  <a:pt x="305" y="664"/>
                </a:moveTo>
                <a:lnTo>
                  <a:pt x="338" y="691"/>
                </a:lnTo>
                <a:lnTo>
                  <a:pt x="367" y="718"/>
                </a:lnTo>
                <a:lnTo>
                  <a:pt x="393" y="747"/>
                </a:lnTo>
                <a:lnTo>
                  <a:pt x="415" y="774"/>
                </a:lnTo>
                <a:lnTo>
                  <a:pt x="432" y="801"/>
                </a:lnTo>
                <a:lnTo>
                  <a:pt x="445" y="828"/>
                </a:lnTo>
                <a:lnTo>
                  <a:pt x="449" y="839"/>
                </a:lnTo>
                <a:lnTo>
                  <a:pt x="453" y="851"/>
                </a:lnTo>
                <a:lnTo>
                  <a:pt x="453" y="860"/>
                </a:lnTo>
                <a:lnTo>
                  <a:pt x="453" y="870"/>
                </a:lnTo>
                <a:lnTo>
                  <a:pt x="430" y="868"/>
                </a:lnTo>
                <a:lnTo>
                  <a:pt x="430" y="860"/>
                </a:lnTo>
                <a:lnTo>
                  <a:pt x="428" y="851"/>
                </a:lnTo>
                <a:lnTo>
                  <a:pt x="426" y="841"/>
                </a:lnTo>
                <a:lnTo>
                  <a:pt x="422" y="831"/>
                </a:lnTo>
                <a:lnTo>
                  <a:pt x="409" y="808"/>
                </a:lnTo>
                <a:lnTo>
                  <a:pt x="393" y="783"/>
                </a:lnTo>
                <a:lnTo>
                  <a:pt x="372" y="759"/>
                </a:lnTo>
                <a:lnTo>
                  <a:pt x="347" y="734"/>
                </a:lnTo>
                <a:lnTo>
                  <a:pt x="321" y="709"/>
                </a:lnTo>
                <a:lnTo>
                  <a:pt x="290" y="682"/>
                </a:lnTo>
                <a:lnTo>
                  <a:pt x="305" y="664"/>
                </a:lnTo>
                <a:close/>
              </a:path>
            </a:pathLst>
          </a:custGeom>
          <a:solidFill>
            <a:srgbClr val="DD13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50756" name="Freeform 164"/>
          <p:cNvSpPr>
            <a:spLocks noEditPoints="1"/>
          </p:cNvSpPr>
          <p:nvPr/>
        </p:nvSpPr>
        <p:spPr bwMode="auto">
          <a:xfrm>
            <a:off x="977900" y="2438400"/>
            <a:ext cx="779463" cy="1385888"/>
          </a:xfrm>
          <a:custGeom>
            <a:avLst/>
            <a:gdLst>
              <a:gd name="T0" fmla="*/ 2147483646 w 491"/>
              <a:gd name="T1" fmla="*/ 2147483646 h 873"/>
              <a:gd name="T2" fmla="*/ 2147483646 w 491"/>
              <a:gd name="T3" fmla="*/ 2147483646 h 873"/>
              <a:gd name="T4" fmla="*/ 2147483646 w 491"/>
              <a:gd name="T5" fmla="*/ 2147483646 h 873"/>
              <a:gd name="T6" fmla="*/ 2147483646 w 491"/>
              <a:gd name="T7" fmla="*/ 2147483646 h 873"/>
              <a:gd name="T8" fmla="*/ 2147483646 w 491"/>
              <a:gd name="T9" fmla="*/ 2147483646 h 873"/>
              <a:gd name="T10" fmla="*/ 2147483646 w 491"/>
              <a:gd name="T11" fmla="*/ 2147483646 h 873"/>
              <a:gd name="T12" fmla="*/ 2147483646 w 491"/>
              <a:gd name="T13" fmla="*/ 2147483646 h 873"/>
              <a:gd name="T14" fmla="*/ 2147483646 w 491"/>
              <a:gd name="T15" fmla="*/ 2147483646 h 873"/>
              <a:gd name="T16" fmla="*/ 2147483646 w 491"/>
              <a:gd name="T17" fmla="*/ 2147483646 h 873"/>
              <a:gd name="T18" fmla="*/ 2147483646 w 491"/>
              <a:gd name="T19" fmla="*/ 2147483646 h 873"/>
              <a:gd name="T20" fmla="*/ 2147483646 w 491"/>
              <a:gd name="T21" fmla="*/ 2147483646 h 873"/>
              <a:gd name="T22" fmla="*/ 2147483646 w 491"/>
              <a:gd name="T23" fmla="*/ 2147483646 h 873"/>
              <a:gd name="T24" fmla="*/ 2147483646 w 491"/>
              <a:gd name="T25" fmla="*/ 2147483646 h 873"/>
              <a:gd name="T26" fmla="*/ 2147483646 w 491"/>
              <a:gd name="T27" fmla="*/ 2147483646 h 873"/>
              <a:gd name="T28" fmla="*/ 2147483646 w 491"/>
              <a:gd name="T29" fmla="*/ 2147483646 h 873"/>
              <a:gd name="T30" fmla="*/ 2147483646 w 491"/>
              <a:gd name="T31" fmla="*/ 2147483646 h 873"/>
              <a:gd name="T32" fmla="*/ 2147483646 w 491"/>
              <a:gd name="T33" fmla="*/ 2147483646 h 873"/>
              <a:gd name="T34" fmla="*/ 2147483646 w 491"/>
              <a:gd name="T35" fmla="*/ 2147483646 h 873"/>
              <a:gd name="T36" fmla="*/ 2147483646 w 491"/>
              <a:gd name="T37" fmla="*/ 2147483646 h 873"/>
              <a:gd name="T38" fmla="*/ 2147483646 w 491"/>
              <a:gd name="T39" fmla="*/ 2147483646 h 873"/>
              <a:gd name="T40" fmla="*/ 2147483646 w 491"/>
              <a:gd name="T41" fmla="*/ 2147483646 h 873"/>
              <a:gd name="T42" fmla="*/ 2147483646 w 491"/>
              <a:gd name="T43" fmla="*/ 2147483646 h 873"/>
              <a:gd name="T44" fmla="*/ 2147483646 w 491"/>
              <a:gd name="T45" fmla="*/ 2147483646 h 873"/>
              <a:gd name="T46" fmla="*/ 2147483646 w 491"/>
              <a:gd name="T47" fmla="*/ 2147483646 h 873"/>
              <a:gd name="T48" fmla="*/ 2147483646 w 491"/>
              <a:gd name="T49" fmla="*/ 2147483646 h 873"/>
              <a:gd name="T50" fmla="*/ 2147483646 w 491"/>
              <a:gd name="T51" fmla="*/ 2147483646 h 873"/>
              <a:gd name="T52" fmla="*/ 2147483646 w 491"/>
              <a:gd name="T53" fmla="*/ 2147483646 h 873"/>
              <a:gd name="T54" fmla="*/ 2147483646 w 491"/>
              <a:gd name="T55" fmla="*/ 2147483646 h 873"/>
              <a:gd name="T56" fmla="*/ 2147483646 w 491"/>
              <a:gd name="T57" fmla="*/ 2147483646 h 873"/>
              <a:gd name="T58" fmla="*/ 2147483646 w 491"/>
              <a:gd name="T59" fmla="*/ 2147483646 h 873"/>
              <a:gd name="T60" fmla="*/ 2147483646 w 491"/>
              <a:gd name="T61" fmla="*/ 2147483646 h 873"/>
              <a:gd name="T62" fmla="*/ 2147483646 w 491"/>
              <a:gd name="T63" fmla="*/ 2147483646 h 873"/>
              <a:gd name="T64" fmla="*/ 2147483646 w 491"/>
              <a:gd name="T65" fmla="*/ 2147483646 h 873"/>
              <a:gd name="T66" fmla="*/ 2147483646 w 491"/>
              <a:gd name="T67" fmla="*/ 2147483646 h 873"/>
              <a:gd name="T68" fmla="*/ 2147483646 w 491"/>
              <a:gd name="T69" fmla="*/ 2147483646 h 873"/>
              <a:gd name="T70" fmla="*/ 2147483646 w 491"/>
              <a:gd name="T71" fmla="*/ 2147483646 h 873"/>
              <a:gd name="T72" fmla="*/ 2147483646 w 491"/>
              <a:gd name="T73" fmla="*/ 2147483646 h 873"/>
              <a:gd name="T74" fmla="*/ 2147483646 w 491"/>
              <a:gd name="T75" fmla="*/ 2147483646 h 873"/>
              <a:gd name="T76" fmla="*/ 2147483646 w 491"/>
              <a:gd name="T77" fmla="*/ 2147483646 h 873"/>
              <a:gd name="T78" fmla="*/ 2147483646 w 491"/>
              <a:gd name="T79" fmla="*/ 2147483646 h 873"/>
              <a:gd name="T80" fmla="*/ 2147483646 w 491"/>
              <a:gd name="T81" fmla="*/ 2147483646 h 873"/>
              <a:gd name="T82" fmla="*/ 2147483646 w 491"/>
              <a:gd name="T83" fmla="*/ 2147483646 h 873"/>
              <a:gd name="T84" fmla="*/ 2147483646 w 491"/>
              <a:gd name="T85" fmla="*/ 2147483646 h 873"/>
              <a:gd name="T86" fmla="*/ 2147483646 w 491"/>
              <a:gd name="T87" fmla="*/ 2147483646 h 873"/>
              <a:gd name="T88" fmla="*/ 2147483646 w 491"/>
              <a:gd name="T89" fmla="*/ 2147483646 h 873"/>
              <a:gd name="T90" fmla="*/ 2147483646 w 491"/>
              <a:gd name="T91" fmla="*/ 2147483646 h 873"/>
              <a:gd name="T92" fmla="*/ 2147483646 w 491"/>
              <a:gd name="T93" fmla="*/ 2147483646 h 873"/>
              <a:gd name="T94" fmla="*/ 2147483646 w 491"/>
              <a:gd name="T95" fmla="*/ 2147483646 h 873"/>
              <a:gd name="T96" fmla="*/ 2147483646 w 491"/>
              <a:gd name="T97" fmla="*/ 2147483646 h 873"/>
              <a:gd name="T98" fmla="*/ 2147483646 w 491"/>
              <a:gd name="T99" fmla="*/ 2147483646 h 873"/>
              <a:gd name="T100" fmla="*/ 2147483646 w 491"/>
              <a:gd name="T101" fmla="*/ 2147483646 h 873"/>
              <a:gd name="T102" fmla="*/ 2147483646 w 491"/>
              <a:gd name="T103" fmla="*/ 2147483646 h 873"/>
              <a:gd name="T104" fmla="*/ 2147483646 w 491"/>
              <a:gd name="T105" fmla="*/ 2147483646 h 873"/>
              <a:gd name="T106" fmla="*/ 2147483646 w 491"/>
              <a:gd name="T107" fmla="*/ 2147483646 h 873"/>
              <a:gd name="T108" fmla="*/ 2147483646 w 491"/>
              <a:gd name="T109" fmla="*/ 2147483646 h 873"/>
              <a:gd name="T110" fmla="*/ 0 w 491"/>
              <a:gd name="T111" fmla="*/ 2147483646 h 873"/>
              <a:gd name="T112" fmla="*/ 2147483646 w 491"/>
              <a:gd name="T113" fmla="*/ 2147483646 h 873"/>
              <a:gd name="T114" fmla="*/ 2147483646 w 491"/>
              <a:gd name="T115" fmla="*/ 2147483646 h 873"/>
              <a:gd name="T116" fmla="*/ 2147483646 w 491"/>
              <a:gd name="T117" fmla="*/ 2147483646 h 873"/>
              <a:gd name="T118" fmla="*/ 2147483646 w 491"/>
              <a:gd name="T119" fmla="*/ 2147483646 h 873"/>
              <a:gd name="T120" fmla="*/ 2147483646 w 491"/>
              <a:gd name="T121" fmla="*/ 2147483646 h 873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491" h="873">
                <a:moveTo>
                  <a:pt x="364" y="0"/>
                </a:moveTo>
                <a:lnTo>
                  <a:pt x="381" y="23"/>
                </a:lnTo>
                <a:lnTo>
                  <a:pt x="399" y="46"/>
                </a:lnTo>
                <a:lnTo>
                  <a:pt x="414" y="67"/>
                </a:lnTo>
                <a:lnTo>
                  <a:pt x="428" y="90"/>
                </a:lnTo>
                <a:lnTo>
                  <a:pt x="439" y="113"/>
                </a:lnTo>
                <a:lnTo>
                  <a:pt x="451" y="138"/>
                </a:lnTo>
                <a:lnTo>
                  <a:pt x="460" y="161"/>
                </a:lnTo>
                <a:lnTo>
                  <a:pt x="470" y="184"/>
                </a:lnTo>
                <a:lnTo>
                  <a:pt x="447" y="192"/>
                </a:lnTo>
                <a:lnTo>
                  <a:pt x="439" y="169"/>
                </a:lnTo>
                <a:lnTo>
                  <a:pt x="429" y="147"/>
                </a:lnTo>
                <a:lnTo>
                  <a:pt x="418" y="124"/>
                </a:lnTo>
                <a:lnTo>
                  <a:pt x="406" y="101"/>
                </a:lnTo>
                <a:lnTo>
                  <a:pt x="393" y="80"/>
                </a:lnTo>
                <a:lnTo>
                  <a:pt x="378" y="59"/>
                </a:lnTo>
                <a:lnTo>
                  <a:pt x="362" y="38"/>
                </a:lnTo>
                <a:lnTo>
                  <a:pt x="345" y="17"/>
                </a:lnTo>
                <a:lnTo>
                  <a:pt x="364" y="0"/>
                </a:lnTo>
                <a:close/>
                <a:moveTo>
                  <a:pt x="470" y="184"/>
                </a:moveTo>
                <a:lnTo>
                  <a:pt x="477" y="211"/>
                </a:lnTo>
                <a:lnTo>
                  <a:pt x="483" y="238"/>
                </a:lnTo>
                <a:lnTo>
                  <a:pt x="487" y="264"/>
                </a:lnTo>
                <a:lnTo>
                  <a:pt x="491" y="291"/>
                </a:lnTo>
                <a:lnTo>
                  <a:pt x="491" y="318"/>
                </a:lnTo>
                <a:lnTo>
                  <a:pt x="491" y="343"/>
                </a:lnTo>
                <a:lnTo>
                  <a:pt x="489" y="368"/>
                </a:lnTo>
                <a:lnTo>
                  <a:pt x="485" y="393"/>
                </a:lnTo>
                <a:lnTo>
                  <a:pt x="462" y="389"/>
                </a:lnTo>
                <a:lnTo>
                  <a:pt x="466" y="366"/>
                </a:lnTo>
                <a:lnTo>
                  <a:pt x="468" y="341"/>
                </a:lnTo>
                <a:lnTo>
                  <a:pt x="468" y="318"/>
                </a:lnTo>
                <a:lnTo>
                  <a:pt x="468" y="293"/>
                </a:lnTo>
                <a:lnTo>
                  <a:pt x="464" y="268"/>
                </a:lnTo>
                <a:lnTo>
                  <a:pt x="460" y="243"/>
                </a:lnTo>
                <a:lnTo>
                  <a:pt x="454" y="216"/>
                </a:lnTo>
                <a:lnTo>
                  <a:pt x="447" y="192"/>
                </a:lnTo>
                <a:lnTo>
                  <a:pt x="470" y="184"/>
                </a:lnTo>
                <a:close/>
                <a:moveTo>
                  <a:pt x="485" y="393"/>
                </a:moveTo>
                <a:lnTo>
                  <a:pt x="479" y="418"/>
                </a:lnTo>
                <a:lnTo>
                  <a:pt x="472" y="441"/>
                </a:lnTo>
                <a:lnTo>
                  <a:pt x="462" y="464"/>
                </a:lnTo>
                <a:lnTo>
                  <a:pt x="451" y="485"/>
                </a:lnTo>
                <a:lnTo>
                  <a:pt x="439" y="506"/>
                </a:lnTo>
                <a:lnTo>
                  <a:pt x="424" y="526"/>
                </a:lnTo>
                <a:lnTo>
                  <a:pt x="408" y="543"/>
                </a:lnTo>
                <a:lnTo>
                  <a:pt x="391" y="560"/>
                </a:lnTo>
                <a:lnTo>
                  <a:pt x="376" y="541"/>
                </a:lnTo>
                <a:lnTo>
                  <a:pt x="391" y="526"/>
                </a:lnTo>
                <a:lnTo>
                  <a:pt x="406" y="510"/>
                </a:lnTo>
                <a:lnTo>
                  <a:pt x="418" y="491"/>
                </a:lnTo>
                <a:lnTo>
                  <a:pt x="431" y="474"/>
                </a:lnTo>
                <a:lnTo>
                  <a:pt x="441" y="453"/>
                </a:lnTo>
                <a:lnTo>
                  <a:pt x="449" y="433"/>
                </a:lnTo>
                <a:lnTo>
                  <a:pt x="456" y="410"/>
                </a:lnTo>
                <a:lnTo>
                  <a:pt x="462" y="389"/>
                </a:lnTo>
                <a:lnTo>
                  <a:pt x="485" y="393"/>
                </a:lnTo>
                <a:close/>
                <a:moveTo>
                  <a:pt x="391" y="560"/>
                </a:moveTo>
                <a:lnTo>
                  <a:pt x="368" y="577"/>
                </a:lnTo>
                <a:lnTo>
                  <a:pt x="345" y="593"/>
                </a:lnTo>
                <a:lnTo>
                  <a:pt x="318" y="604"/>
                </a:lnTo>
                <a:lnTo>
                  <a:pt x="289" y="616"/>
                </a:lnTo>
                <a:lnTo>
                  <a:pt x="284" y="593"/>
                </a:lnTo>
                <a:lnTo>
                  <a:pt x="309" y="583"/>
                </a:lnTo>
                <a:lnTo>
                  <a:pt x="334" y="572"/>
                </a:lnTo>
                <a:lnTo>
                  <a:pt x="355" y="556"/>
                </a:lnTo>
                <a:lnTo>
                  <a:pt x="376" y="541"/>
                </a:lnTo>
                <a:lnTo>
                  <a:pt x="391" y="560"/>
                </a:lnTo>
                <a:close/>
                <a:moveTo>
                  <a:pt x="282" y="593"/>
                </a:moveTo>
                <a:lnTo>
                  <a:pt x="284" y="593"/>
                </a:lnTo>
                <a:lnTo>
                  <a:pt x="287" y="604"/>
                </a:lnTo>
                <a:lnTo>
                  <a:pt x="282" y="593"/>
                </a:lnTo>
                <a:close/>
                <a:moveTo>
                  <a:pt x="291" y="616"/>
                </a:moveTo>
                <a:lnTo>
                  <a:pt x="282" y="595"/>
                </a:lnTo>
                <a:lnTo>
                  <a:pt x="282" y="593"/>
                </a:lnTo>
                <a:lnTo>
                  <a:pt x="291" y="616"/>
                </a:lnTo>
                <a:close/>
                <a:moveTo>
                  <a:pt x="291" y="616"/>
                </a:moveTo>
                <a:lnTo>
                  <a:pt x="286" y="604"/>
                </a:lnTo>
                <a:lnTo>
                  <a:pt x="291" y="616"/>
                </a:lnTo>
                <a:close/>
                <a:moveTo>
                  <a:pt x="291" y="616"/>
                </a:moveTo>
                <a:lnTo>
                  <a:pt x="276" y="623"/>
                </a:lnTo>
                <a:lnTo>
                  <a:pt x="261" y="631"/>
                </a:lnTo>
                <a:lnTo>
                  <a:pt x="245" y="639"/>
                </a:lnTo>
                <a:lnTo>
                  <a:pt x="232" y="646"/>
                </a:lnTo>
                <a:lnTo>
                  <a:pt x="218" y="627"/>
                </a:lnTo>
                <a:lnTo>
                  <a:pt x="234" y="618"/>
                </a:lnTo>
                <a:lnTo>
                  <a:pt x="249" y="610"/>
                </a:lnTo>
                <a:lnTo>
                  <a:pt x="266" y="600"/>
                </a:lnTo>
                <a:lnTo>
                  <a:pt x="282" y="595"/>
                </a:lnTo>
                <a:lnTo>
                  <a:pt x="291" y="616"/>
                </a:lnTo>
                <a:close/>
                <a:moveTo>
                  <a:pt x="232" y="646"/>
                </a:moveTo>
                <a:lnTo>
                  <a:pt x="203" y="666"/>
                </a:lnTo>
                <a:lnTo>
                  <a:pt x="174" y="685"/>
                </a:lnTo>
                <a:lnTo>
                  <a:pt x="161" y="664"/>
                </a:lnTo>
                <a:lnTo>
                  <a:pt x="174" y="654"/>
                </a:lnTo>
                <a:lnTo>
                  <a:pt x="190" y="645"/>
                </a:lnTo>
                <a:lnTo>
                  <a:pt x="205" y="635"/>
                </a:lnTo>
                <a:lnTo>
                  <a:pt x="218" y="627"/>
                </a:lnTo>
                <a:lnTo>
                  <a:pt x="232" y="646"/>
                </a:lnTo>
                <a:close/>
                <a:moveTo>
                  <a:pt x="174" y="685"/>
                </a:moveTo>
                <a:lnTo>
                  <a:pt x="142" y="710"/>
                </a:lnTo>
                <a:lnTo>
                  <a:pt x="113" y="735"/>
                </a:lnTo>
                <a:lnTo>
                  <a:pt x="86" y="760"/>
                </a:lnTo>
                <a:lnTo>
                  <a:pt x="63" y="785"/>
                </a:lnTo>
                <a:lnTo>
                  <a:pt x="46" y="810"/>
                </a:lnTo>
                <a:lnTo>
                  <a:pt x="32" y="833"/>
                </a:lnTo>
                <a:lnTo>
                  <a:pt x="26" y="842"/>
                </a:lnTo>
                <a:lnTo>
                  <a:pt x="25" y="852"/>
                </a:lnTo>
                <a:lnTo>
                  <a:pt x="23" y="861"/>
                </a:lnTo>
                <a:lnTo>
                  <a:pt x="23" y="869"/>
                </a:lnTo>
                <a:lnTo>
                  <a:pt x="0" y="873"/>
                </a:lnTo>
                <a:lnTo>
                  <a:pt x="0" y="861"/>
                </a:lnTo>
                <a:lnTo>
                  <a:pt x="0" y="852"/>
                </a:lnTo>
                <a:lnTo>
                  <a:pt x="3" y="840"/>
                </a:lnTo>
                <a:lnTo>
                  <a:pt x="7" y="829"/>
                </a:lnTo>
                <a:lnTo>
                  <a:pt x="23" y="802"/>
                </a:lnTo>
                <a:lnTo>
                  <a:pt x="42" y="775"/>
                </a:lnTo>
                <a:lnTo>
                  <a:pt x="65" y="748"/>
                </a:lnTo>
                <a:lnTo>
                  <a:pt x="94" y="719"/>
                </a:lnTo>
                <a:lnTo>
                  <a:pt x="126" y="693"/>
                </a:lnTo>
                <a:lnTo>
                  <a:pt x="161" y="664"/>
                </a:lnTo>
                <a:lnTo>
                  <a:pt x="174" y="685"/>
                </a:lnTo>
                <a:close/>
              </a:path>
            </a:pathLst>
          </a:custGeom>
          <a:solidFill>
            <a:srgbClr val="DD13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750757" name="Group 165"/>
          <p:cNvGrpSpPr>
            <a:grpSpLocks/>
          </p:cNvGrpSpPr>
          <p:nvPr/>
        </p:nvGrpSpPr>
        <p:grpSpPr bwMode="auto">
          <a:xfrm>
            <a:off x="1044575" y="4799013"/>
            <a:ext cx="777875" cy="1441450"/>
            <a:chOff x="3840" y="2448"/>
            <a:chExt cx="490" cy="908"/>
          </a:xfrm>
        </p:grpSpPr>
        <p:sp>
          <p:nvSpPr>
            <p:cNvPr id="32872" name="Freeform 166"/>
            <p:cNvSpPr>
              <a:spLocks/>
            </p:cNvSpPr>
            <p:nvPr/>
          </p:nvSpPr>
          <p:spPr bwMode="auto">
            <a:xfrm>
              <a:off x="4069" y="2448"/>
              <a:ext cx="182" cy="119"/>
            </a:xfrm>
            <a:custGeom>
              <a:avLst/>
              <a:gdLst>
                <a:gd name="T0" fmla="*/ 11 w 182"/>
                <a:gd name="T1" fmla="*/ 119 h 119"/>
                <a:gd name="T2" fmla="*/ 48 w 182"/>
                <a:gd name="T3" fmla="*/ 92 h 119"/>
                <a:gd name="T4" fmla="*/ 90 w 182"/>
                <a:gd name="T5" fmla="*/ 67 h 119"/>
                <a:gd name="T6" fmla="*/ 134 w 182"/>
                <a:gd name="T7" fmla="*/ 42 h 119"/>
                <a:gd name="T8" fmla="*/ 182 w 182"/>
                <a:gd name="T9" fmla="*/ 19 h 119"/>
                <a:gd name="T10" fmla="*/ 174 w 182"/>
                <a:gd name="T11" fmla="*/ 0 h 119"/>
                <a:gd name="T12" fmla="*/ 124 w 182"/>
                <a:gd name="T13" fmla="*/ 25 h 119"/>
                <a:gd name="T14" fmla="*/ 80 w 182"/>
                <a:gd name="T15" fmla="*/ 50 h 119"/>
                <a:gd name="T16" fmla="*/ 38 w 182"/>
                <a:gd name="T17" fmla="*/ 75 h 119"/>
                <a:gd name="T18" fmla="*/ 0 w 182"/>
                <a:gd name="T19" fmla="*/ 101 h 119"/>
                <a:gd name="T20" fmla="*/ 11 w 182"/>
                <a:gd name="T21" fmla="*/ 119 h 11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2" h="119">
                  <a:moveTo>
                    <a:pt x="11" y="119"/>
                  </a:moveTo>
                  <a:lnTo>
                    <a:pt x="48" y="92"/>
                  </a:lnTo>
                  <a:lnTo>
                    <a:pt x="90" y="67"/>
                  </a:lnTo>
                  <a:lnTo>
                    <a:pt x="134" y="42"/>
                  </a:lnTo>
                  <a:lnTo>
                    <a:pt x="182" y="19"/>
                  </a:lnTo>
                  <a:lnTo>
                    <a:pt x="174" y="0"/>
                  </a:lnTo>
                  <a:lnTo>
                    <a:pt x="124" y="25"/>
                  </a:lnTo>
                  <a:lnTo>
                    <a:pt x="80" y="50"/>
                  </a:lnTo>
                  <a:lnTo>
                    <a:pt x="38" y="75"/>
                  </a:lnTo>
                  <a:lnTo>
                    <a:pt x="0" y="101"/>
                  </a:lnTo>
                  <a:lnTo>
                    <a:pt x="11" y="119"/>
                  </a:lnTo>
                  <a:close/>
                </a:path>
              </a:pathLst>
            </a:custGeom>
            <a:solidFill>
              <a:srgbClr val="DD13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873" name="Freeform 167"/>
            <p:cNvSpPr>
              <a:spLocks/>
            </p:cNvSpPr>
            <p:nvPr/>
          </p:nvSpPr>
          <p:spPr bwMode="auto">
            <a:xfrm>
              <a:off x="3913" y="2563"/>
              <a:ext cx="152" cy="155"/>
            </a:xfrm>
            <a:custGeom>
              <a:avLst/>
              <a:gdLst>
                <a:gd name="T0" fmla="*/ 16 w 152"/>
                <a:gd name="T1" fmla="*/ 155 h 155"/>
                <a:gd name="T2" fmla="*/ 21 w 152"/>
                <a:gd name="T3" fmla="*/ 146 h 155"/>
                <a:gd name="T4" fmla="*/ 44 w 152"/>
                <a:gd name="T5" fmla="*/ 117 h 155"/>
                <a:gd name="T6" fmla="*/ 71 w 152"/>
                <a:gd name="T7" fmla="*/ 88 h 155"/>
                <a:gd name="T8" fmla="*/ 100 w 152"/>
                <a:gd name="T9" fmla="*/ 59 h 155"/>
                <a:gd name="T10" fmla="*/ 131 w 152"/>
                <a:gd name="T11" fmla="*/ 31 h 155"/>
                <a:gd name="T12" fmla="*/ 152 w 152"/>
                <a:gd name="T13" fmla="*/ 15 h 155"/>
                <a:gd name="T14" fmla="*/ 140 w 152"/>
                <a:gd name="T15" fmla="*/ 0 h 155"/>
                <a:gd name="T16" fmla="*/ 119 w 152"/>
                <a:gd name="T17" fmla="*/ 15 h 155"/>
                <a:gd name="T18" fmla="*/ 87 w 152"/>
                <a:gd name="T19" fmla="*/ 44 h 155"/>
                <a:gd name="T20" fmla="*/ 58 w 152"/>
                <a:gd name="T21" fmla="*/ 75 h 155"/>
                <a:gd name="T22" fmla="*/ 31 w 152"/>
                <a:gd name="T23" fmla="*/ 102 h 155"/>
                <a:gd name="T24" fmla="*/ 6 w 152"/>
                <a:gd name="T25" fmla="*/ 134 h 155"/>
                <a:gd name="T26" fmla="*/ 0 w 152"/>
                <a:gd name="T27" fmla="*/ 144 h 155"/>
                <a:gd name="T28" fmla="*/ 16 w 152"/>
                <a:gd name="T29" fmla="*/ 155 h 15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52" h="155">
                  <a:moveTo>
                    <a:pt x="16" y="155"/>
                  </a:moveTo>
                  <a:lnTo>
                    <a:pt x="21" y="146"/>
                  </a:lnTo>
                  <a:lnTo>
                    <a:pt x="44" y="117"/>
                  </a:lnTo>
                  <a:lnTo>
                    <a:pt x="71" y="88"/>
                  </a:lnTo>
                  <a:lnTo>
                    <a:pt x="100" y="59"/>
                  </a:lnTo>
                  <a:lnTo>
                    <a:pt x="131" y="31"/>
                  </a:lnTo>
                  <a:lnTo>
                    <a:pt x="152" y="15"/>
                  </a:lnTo>
                  <a:lnTo>
                    <a:pt x="140" y="0"/>
                  </a:lnTo>
                  <a:lnTo>
                    <a:pt x="119" y="15"/>
                  </a:lnTo>
                  <a:lnTo>
                    <a:pt x="87" y="44"/>
                  </a:lnTo>
                  <a:lnTo>
                    <a:pt x="58" y="75"/>
                  </a:lnTo>
                  <a:lnTo>
                    <a:pt x="31" y="102"/>
                  </a:lnTo>
                  <a:lnTo>
                    <a:pt x="6" y="134"/>
                  </a:lnTo>
                  <a:lnTo>
                    <a:pt x="0" y="144"/>
                  </a:lnTo>
                  <a:lnTo>
                    <a:pt x="16" y="155"/>
                  </a:lnTo>
                  <a:close/>
                </a:path>
              </a:pathLst>
            </a:custGeom>
            <a:solidFill>
              <a:srgbClr val="DD13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874" name="Freeform 168"/>
            <p:cNvSpPr>
              <a:spLocks/>
            </p:cNvSpPr>
            <p:nvPr/>
          </p:nvSpPr>
          <p:spPr bwMode="auto">
            <a:xfrm>
              <a:off x="3840" y="2724"/>
              <a:ext cx="79" cy="196"/>
            </a:xfrm>
            <a:custGeom>
              <a:avLst/>
              <a:gdLst>
                <a:gd name="T0" fmla="*/ 23 w 79"/>
                <a:gd name="T1" fmla="*/ 196 h 196"/>
                <a:gd name="T2" fmla="*/ 25 w 79"/>
                <a:gd name="T3" fmla="*/ 167 h 196"/>
                <a:gd name="T4" fmla="*/ 27 w 79"/>
                <a:gd name="T5" fmla="*/ 136 h 196"/>
                <a:gd name="T6" fmla="*/ 37 w 79"/>
                <a:gd name="T7" fmla="*/ 106 h 196"/>
                <a:gd name="T8" fmla="*/ 44 w 79"/>
                <a:gd name="T9" fmla="*/ 75 h 196"/>
                <a:gd name="T10" fmla="*/ 60 w 79"/>
                <a:gd name="T11" fmla="*/ 46 h 196"/>
                <a:gd name="T12" fmla="*/ 75 w 79"/>
                <a:gd name="T13" fmla="*/ 14 h 196"/>
                <a:gd name="T14" fmla="*/ 79 w 79"/>
                <a:gd name="T15" fmla="*/ 12 h 196"/>
                <a:gd name="T16" fmla="*/ 64 w 79"/>
                <a:gd name="T17" fmla="*/ 0 h 196"/>
                <a:gd name="T18" fmla="*/ 60 w 79"/>
                <a:gd name="T19" fmla="*/ 6 h 196"/>
                <a:gd name="T20" fmla="*/ 43 w 79"/>
                <a:gd name="T21" fmla="*/ 35 h 196"/>
                <a:gd name="T22" fmla="*/ 27 w 79"/>
                <a:gd name="T23" fmla="*/ 69 h 196"/>
                <a:gd name="T24" fmla="*/ 16 w 79"/>
                <a:gd name="T25" fmla="*/ 100 h 196"/>
                <a:gd name="T26" fmla="*/ 10 w 79"/>
                <a:gd name="T27" fmla="*/ 131 h 196"/>
                <a:gd name="T28" fmla="*/ 4 w 79"/>
                <a:gd name="T29" fmla="*/ 165 h 196"/>
                <a:gd name="T30" fmla="*/ 0 w 79"/>
                <a:gd name="T31" fmla="*/ 194 h 196"/>
                <a:gd name="T32" fmla="*/ 23 w 79"/>
                <a:gd name="T33" fmla="*/ 196 h 19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9" h="196">
                  <a:moveTo>
                    <a:pt x="23" y="196"/>
                  </a:moveTo>
                  <a:lnTo>
                    <a:pt x="25" y="167"/>
                  </a:lnTo>
                  <a:lnTo>
                    <a:pt x="27" y="136"/>
                  </a:lnTo>
                  <a:lnTo>
                    <a:pt x="37" y="106"/>
                  </a:lnTo>
                  <a:lnTo>
                    <a:pt x="44" y="75"/>
                  </a:lnTo>
                  <a:lnTo>
                    <a:pt x="60" y="46"/>
                  </a:lnTo>
                  <a:lnTo>
                    <a:pt x="75" y="14"/>
                  </a:lnTo>
                  <a:lnTo>
                    <a:pt x="79" y="12"/>
                  </a:lnTo>
                  <a:lnTo>
                    <a:pt x="64" y="0"/>
                  </a:lnTo>
                  <a:lnTo>
                    <a:pt x="60" y="6"/>
                  </a:lnTo>
                  <a:lnTo>
                    <a:pt x="43" y="35"/>
                  </a:lnTo>
                  <a:lnTo>
                    <a:pt x="27" y="69"/>
                  </a:lnTo>
                  <a:lnTo>
                    <a:pt x="16" y="100"/>
                  </a:lnTo>
                  <a:lnTo>
                    <a:pt x="10" y="131"/>
                  </a:lnTo>
                  <a:lnTo>
                    <a:pt x="4" y="165"/>
                  </a:lnTo>
                  <a:lnTo>
                    <a:pt x="0" y="194"/>
                  </a:lnTo>
                  <a:lnTo>
                    <a:pt x="23" y="196"/>
                  </a:lnTo>
                  <a:close/>
                </a:path>
              </a:pathLst>
            </a:custGeom>
            <a:solidFill>
              <a:srgbClr val="DD13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875" name="Freeform 169"/>
            <p:cNvSpPr>
              <a:spLocks/>
            </p:cNvSpPr>
            <p:nvPr/>
          </p:nvSpPr>
          <p:spPr bwMode="auto">
            <a:xfrm>
              <a:off x="3844" y="2939"/>
              <a:ext cx="85" cy="190"/>
            </a:xfrm>
            <a:custGeom>
              <a:avLst/>
              <a:gdLst>
                <a:gd name="T0" fmla="*/ 85 w 85"/>
                <a:gd name="T1" fmla="*/ 177 h 190"/>
                <a:gd name="T2" fmla="*/ 71 w 85"/>
                <a:gd name="T3" fmla="*/ 158 h 190"/>
                <a:gd name="T4" fmla="*/ 56 w 85"/>
                <a:gd name="T5" fmla="*/ 129 h 190"/>
                <a:gd name="T6" fmla="*/ 40 w 85"/>
                <a:gd name="T7" fmla="*/ 102 h 190"/>
                <a:gd name="T8" fmla="*/ 33 w 85"/>
                <a:gd name="T9" fmla="*/ 73 h 190"/>
                <a:gd name="T10" fmla="*/ 23 w 85"/>
                <a:gd name="T11" fmla="*/ 42 h 190"/>
                <a:gd name="T12" fmla="*/ 21 w 85"/>
                <a:gd name="T13" fmla="*/ 12 h 190"/>
                <a:gd name="T14" fmla="*/ 19 w 85"/>
                <a:gd name="T15" fmla="*/ 0 h 190"/>
                <a:gd name="T16" fmla="*/ 0 w 85"/>
                <a:gd name="T17" fmla="*/ 0 h 190"/>
                <a:gd name="T18" fmla="*/ 0 w 85"/>
                <a:gd name="T19" fmla="*/ 14 h 190"/>
                <a:gd name="T20" fmla="*/ 6 w 85"/>
                <a:gd name="T21" fmla="*/ 46 h 190"/>
                <a:gd name="T22" fmla="*/ 14 w 85"/>
                <a:gd name="T23" fmla="*/ 79 h 190"/>
                <a:gd name="T24" fmla="*/ 23 w 85"/>
                <a:gd name="T25" fmla="*/ 108 h 190"/>
                <a:gd name="T26" fmla="*/ 39 w 85"/>
                <a:gd name="T27" fmla="*/ 140 h 190"/>
                <a:gd name="T28" fmla="*/ 56 w 85"/>
                <a:gd name="T29" fmla="*/ 171 h 190"/>
                <a:gd name="T30" fmla="*/ 67 w 85"/>
                <a:gd name="T31" fmla="*/ 190 h 190"/>
                <a:gd name="T32" fmla="*/ 85 w 85"/>
                <a:gd name="T33" fmla="*/ 177 h 19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85" h="190">
                  <a:moveTo>
                    <a:pt x="85" y="177"/>
                  </a:moveTo>
                  <a:lnTo>
                    <a:pt x="71" y="158"/>
                  </a:lnTo>
                  <a:lnTo>
                    <a:pt x="56" y="129"/>
                  </a:lnTo>
                  <a:lnTo>
                    <a:pt x="40" y="102"/>
                  </a:lnTo>
                  <a:lnTo>
                    <a:pt x="33" y="73"/>
                  </a:lnTo>
                  <a:lnTo>
                    <a:pt x="23" y="42"/>
                  </a:lnTo>
                  <a:lnTo>
                    <a:pt x="21" y="12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6" y="46"/>
                  </a:lnTo>
                  <a:lnTo>
                    <a:pt x="14" y="79"/>
                  </a:lnTo>
                  <a:lnTo>
                    <a:pt x="23" y="108"/>
                  </a:lnTo>
                  <a:lnTo>
                    <a:pt x="39" y="140"/>
                  </a:lnTo>
                  <a:lnTo>
                    <a:pt x="56" y="171"/>
                  </a:lnTo>
                  <a:lnTo>
                    <a:pt x="67" y="190"/>
                  </a:lnTo>
                  <a:lnTo>
                    <a:pt x="85" y="177"/>
                  </a:lnTo>
                  <a:close/>
                </a:path>
              </a:pathLst>
            </a:custGeom>
            <a:solidFill>
              <a:srgbClr val="DD13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876" name="Freeform 170"/>
            <p:cNvSpPr>
              <a:spLocks/>
            </p:cNvSpPr>
            <p:nvPr/>
          </p:nvSpPr>
          <p:spPr bwMode="auto">
            <a:xfrm>
              <a:off x="3927" y="3133"/>
              <a:ext cx="161" cy="144"/>
            </a:xfrm>
            <a:custGeom>
              <a:avLst/>
              <a:gdLst>
                <a:gd name="T0" fmla="*/ 161 w 161"/>
                <a:gd name="T1" fmla="*/ 125 h 144"/>
                <a:gd name="T2" fmla="*/ 151 w 161"/>
                <a:gd name="T3" fmla="*/ 121 h 144"/>
                <a:gd name="T4" fmla="*/ 117 w 161"/>
                <a:gd name="T5" fmla="*/ 98 h 144"/>
                <a:gd name="T6" fmla="*/ 84 w 161"/>
                <a:gd name="T7" fmla="*/ 73 h 144"/>
                <a:gd name="T8" fmla="*/ 55 w 161"/>
                <a:gd name="T9" fmla="*/ 46 h 144"/>
                <a:gd name="T10" fmla="*/ 30 w 161"/>
                <a:gd name="T11" fmla="*/ 21 h 144"/>
                <a:gd name="T12" fmla="*/ 15 w 161"/>
                <a:gd name="T13" fmla="*/ 0 h 144"/>
                <a:gd name="T14" fmla="*/ 0 w 161"/>
                <a:gd name="T15" fmla="*/ 10 h 144"/>
                <a:gd name="T16" fmla="*/ 17 w 161"/>
                <a:gd name="T17" fmla="*/ 33 h 144"/>
                <a:gd name="T18" fmla="*/ 44 w 161"/>
                <a:gd name="T19" fmla="*/ 59 h 144"/>
                <a:gd name="T20" fmla="*/ 75 w 161"/>
                <a:gd name="T21" fmla="*/ 88 h 144"/>
                <a:gd name="T22" fmla="*/ 105 w 161"/>
                <a:gd name="T23" fmla="*/ 113 h 144"/>
                <a:gd name="T24" fmla="*/ 142 w 161"/>
                <a:gd name="T25" fmla="*/ 138 h 144"/>
                <a:gd name="T26" fmla="*/ 151 w 161"/>
                <a:gd name="T27" fmla="*/ 144 h 144"/>
                <a:gd name="T28" fmla="*/ 161 w 161"/>
                <a:gd name="T29" fmla="*/ 125 h 14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61" h="144">
                  <a:moveTo>
                    <a:pt x="161" y="125"/>
                  </a:moveTo>
                  <a:lnTo>
                    <a:pt x="151" y="121"/>
                  </a:lnTo>
                  <a:lnTo>
                    <a:pt x="117" y="98"/>
                  </a:lnTo>
                  <a:lnTo>
                    <a:pt x="84" y="73"/>
                  </a:lnTo>
                  <a:lnTo>
                    <a:pt x="55" y="46"/>
                  </a:lnTo>
                  <a:lnTo>
                    <a:pt x="30" y="21"/>
                  </a:lnTo>
                  <a:lnTo>
                    <a:pt x="15" y="0"/>
                  </a:lnTo>
                  <a:lnTo>
                    <a:pt x="0" y="10"/>
                  </a:lnTo>
                  <a:lnTo>
                    <a:pt x="17" y="33"/>
                  </a:lnTo>
                  <a:lnTo>
                    <a:pt x="44" y="59"/>
                  </a:lnTo>
                  <a:lnTo>
                    <a:pt x="75" y="88"/>
                  </a:lnTo>
                  <a:lnTo>
                    <a:pt x="105" y="113"/>
                  </a:lnTo>
                  <a:lnTo>
                    <a:pt x="142" y="138"/>
                  </a:lnTo>
                  <a:lnTo>
                    <a:pt x="151" y="144"/>
                  </a:lnTo>
                  <a:lnTo>
                    <a:pt x="161" y="125"/>
                  </a:lnTo>
                  <a:close/>
                </a:path>
              </a:pathLst>
            </a:custGeom>
            <a:solidFill>
              <a:srgbClr val="DD13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877" name="Freeform 171"/>
            <p:cNvSpPr>
              <a:spLocks/>
            </p:cNvSpPr>
            <p:nvPr/>
          </p:nvSpPr>
          <p:spPr bwMode="auto">
            <a:xfrm>
              <a:off x="4096" y="3269"/>
              <a:ext cx="155" cy="87"/>
            </a:xfrm>
            <a:custGeom>
              <a:avLst/>
              <a:gdLst>
                <a:gd name="T0" fmla="*/ 155 w 155"/>
                <a:gd name="T1" fmla="*/ 67 h 87"/>
                <a:gd name="T2" fmla="*/ 107 w 155"/>
                <a:gd name="T3" fmla="*/ 50 h 87"/>
                <a:gd name="T4" fmla="*/ 63 w 155"/>
                <a:gd name="T5" fmla="*/ 29 h 87"/>
                <a:gd name="T6" fmla="*/ 21 w 155"/>
                <a:gd name="T7" fmla="*/ 8 h 87"/>
                <a:gd name="T8" fmla="*/ 9 w 155"/>
                <a:gd name="T9" fmla="*/ 0 h 87"/>
                <a:gd name="T10" fmla="*/ 0 w 155"/>
                <a:gd name="T11" fmla="*/ 16 h 87"/>
                <a:gd name="T12" fmla="*/ 11 w 155"/>
                <a:gd name="T13" fmla="*/ 25 h 87"/>
                <a:gd name="T14" fmla="*/ 53 w 155"/>
                <a:gd name="T15" fmla="*/ 48 h 87"/>
                <a:gd name="T16" fmla="*/ 99 w 155"/>
                <a:gd name="T17" fmla="*/ 66 h 87"/>
                <a:gd name="T18" fmla="*/ 147 w 155"/>
                <a:gd name="T19" fmla="*/ 87 h 87"/>
                <a:gd name="T20" fmla="*/ 155 w 155"/>
                <a:gd name="T21" fmla="*/ 67 h 8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55" h="87">
                  <a:moveTo>
                    <a:pt x="155" y="67"/>
                  </a:moveTo>
                  <a:lnTo>
                    <a:pt x="107" y="50"/>
                  </a:lnTo>
                  <a:lnTo>
                    <a:pt x="63" y="29"/>
                  </a:lnTo>
                  <a:lnTo>
                    <a:pt x="21" y="8"/>
                  </a:lnTo>
                  <a:lnTo>
                    <a:pt x="9" y="0"/>
                  </a:lnTo>
                  <a:lnTo>
                    <a:pt x="0" y="16"/>
                  </a:lnTo>
                  <a:lnTo>
                    <a:pt x="11" y="25"/>
                  </a:lnTo>
                  <a:lnTo>
                    <a:pt x="53" y="48"/>
                  </a:lnTo>
                  <a:lnTo>
                    <a:pt x="99" y="66"/>
                  </a:lnTo>
                  <a:lnTo>
                    <a:pt x="147" y="87"/>
                  </a:lnTo>
                  <a:lnTo>
                    <a:pt x="155" y="67"/>
                  </a:lnTo>
                  <a:close/>
                </a:path>
              </a:pathLst>
            </a:custGeom>
            <a:solidFill>
              <a:srgbClr val="DD13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878" name="Freeform 172"/>
            <p:cNvSpPr>
              <a:spLocks noEditPoints="1"/>
            </p:cNvSpPr>
            <p:nvPr/>
          </p:nvSpPr>
          <p:spPr bwMode="auto">
            <a:xfrm>
              <a:off x="4180" y="2655"/>
              <a:ext cx="84" cy="490"/>
            </a:xfrm>
            <a:custGeom>
              <a:avLst/>
              <a:gdLst>
                <a:gd name="T0" fmla="*/ 77 w 84"/>
                <a:gd name="T1" fmla="*/ 33 h 490"/>
                <a:gd name="T2" fmla="*/ 59 w 84"/>
                <a:gd name="T3" fmla="*/ 56 h 490"/>
                <a:gd name="T4" fmla="*/ 46 w 84"/>
                <a:gd name="T5" fmla="*/ 81 h 490"/>
                <a:gd name="T6" fmla="*/ 33 w 84"/>
                <a:gd name="T7" fmla="*/ 111 h 490"/>
                <a:gd name="T8" fmla="*/ 17 w 84"/>
                <a:gd name="T9" fmla="*/ 113 h 490"/>
                <a:gd name="T10" fmla="*/ 29 w 84"/>
                <a:gd name="T11" fmla="*/ 81 h 490"/>
                <a:gd name="T12" fmla="*/ 42 w 84"/>
                <a:gd name="T13" fmla="*/ 52 h 490"/>
                <a:gd name="T14" fmla="*/ 59 w 84"/>
                <a:gd name="T15" fmla="*/ 25 h 490"/>
                <a:gd name="T16" fmla="*/ 81 w 84"/>
                <a:gd name="T17" fmla="*/ 0 h 490"/>
                <a:gd name="T18" fmla="*/ 29 w 84"/>
                <a:gd name="T19" fmla="*/ 125 h 490"/>
                <a:gd name="T20" fmla="*/ 21 w 84"/>
                <a:gd name="T21" fmla="*/ 152 h 490"/>
                <a:gd name="T22" fmla="*/ 15 w 84"/>
                <a:gd name="T23" fmla="*/ 179 h 490"/>
                <a:gd name="T24" fmla="*/ 11 w 84"/>
                <a:gd name="T25" fmla="*/ 209 h 490"/>
                <a:gd name="T26" fmla="*/ 11 w 84"/>
                <a:gd name="T27" fmla="*/ 238 h 490"/>
                <a:gd name="T28" fmla="*/ 0 w 84"/>
                <a:gd name="T29" fmla="*/ 223 h 490"/>
                <a:gd name="T30" fmla="*/ 4 w 84"/>
                <a:gd name="T31" fmla="*/ 190 h 490"/>
                <a:gd name="T32" fmla="*/ 8 w 84"/>
                <a:gd name="T33" fmla="*/ 159 h 490"/>
                <a:gd name="T34" fmla="*/ 13 w 84"/>
                <a:gd name="T35" fmla="*/ 129 h 490"/>
                <a:gd name="T36" fmla="*/ 29 w 84"/>
                <a:gd name="T37" fmla="*/ 125 h 490"/>
                <a:gd name="T38" fmla="*/ 11 w 84"/>
                <a:gd name="T39" fmla="*/ 253 h 490"/>
                <a:gd name="T40" fmla="*/ 13 w 84"/>
                <a:gd name="T41" fmla="*/ 282 h 490"/>
                <a:gd name="T42" fmla="*/ 17 w 84"/>
                <a:gd name="T43" fmla="*/ 311 h 490"/>
                <a:gd name="T44" fmla="*/ 23 w 84"/>
                <a:gd name="T45" fmla="*/ 340 h 490"/>
                <a:gd name="T46" fmla="*/ 15 w 84"/>
                <a:gd name="T47" fmla="*/ 365 h 490"/>
                <a:gd name="T48" fmla="*/ 10 w 84"/>
                <a:gd name="T49" fmla="*/ 334 h 490"/>
                <a:gd name="T50" fmla="*/ 4 w 84"/>
                <a:gd name="T51" fmla="*/ 301 h 490"/>
                <a:gd name="T52" fmla="*/ 0 w 84"/>
                <a:gd name="T53" fmla="*/ 271 h 490"/>
                <a:gd name="T54" fmla="*/ 0 w 84"/>
                <a:gd name="T55" fmla="*/ 238 h 490"/>
                <a:gd name="T56" fmla="*/ 27 w 84"/>
                <a:gd name="T57" fmla="*/ 353 h 490"/>
                <a:gd name="T58" fmla="*/ 36 w 84"/>
                <a:gd name="T59" fmla="*/ 386 h 490"/>
                <a:gd name="T60" fmla="*/ 50 w 84"/>
                <a:gd name="T61" fmla="*/ 415 h 490"/>
                <a:gd name="T62" fmla="*/ 67 w 84"/>
                <a:gd name="T63" fmla="*/ 445 h 490"/>
                <a:gd name="T64" fmla="*/ 84 w 84"/>
                <a:gd name="T65" fmla="*/ 470 h 490"/>
                <a:gd name="T66" fmla="*/ 69 w 84"/>
                <a:gd name="T67" fmla="*/ 478 h 490"/>
                <a:gd name="T68" fmla="*/ 50 w 84"/>
                <a:gd name="T69" fmla="*/ 449 h 490"/>
                <a:gd name="T70" fmla="*/ 35 w 84"/>
                <a:gd name="T71" fmla="*/ 415 h 490"/>
                <a:gd name="T72" fmla="*/ 21 w 84"/>
                <a:gd name="T73" fmla="*/ 382 h 490"/>
                <a:gd name="T74" fmla="*/ 27 w 84"/>
                <a:gd name="T75" fmla="*/ 353 h 49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84" h="490">
                  <a:moveTo>
                    <a:pt x="84" y="21"/>
                  </a:moveTo>
                  <a:lnTo>
                    <a:pt x="77" y="33"/>
                  </a:lnTo>
                  <a:lnTo>
                    <a:pt x="69" y="44"/>
                  </a:lnTo>
                  <a:lnTo>
                    <a:pt x="59" y="56"/>
                  </a:lnTo>
                  <a:lnTo>
                    <a:pt x="52" y="69"/>
                  </a:lnTo>
                  <a:lnTo>
                    <a:pt x="46" y="81"/>
                  </a:lnTo>
                  <a:lnTo>
                    <a:pt x="38" y="96"/>
                  </a:lnTo>
                  <a:lnTo>
                    <a:pt x="33" y="111"/>
                  </a:lnTo>
                  <a:lnTo>
                    <a:pt x="29" y="125"/>
                  </a:lnTo>
                  <a:lnTo>
                    <a:pt x="17" y="113"/>
                  </a:lnTo>
                  <a:lnTo>
                    <a:pt x="23" y="98"/>
                  </a:lnTo>
                  <a:lnTo>
                    <a:pt x="29" y="81"/>
                  </a:lnTo>
                  <a:lnTo>
                    <a:pt x="36" y="65"/>
                  </a:lnTo>
                  <a:lnTo>
                    <a:pt x="42" y="52"/>
                  </a:lnTo>
                  <a:lnTo>
                    <a:pt x="52" y="38"/>
                  </a:lnTo>
                  <a:lnTo>
                    <a:pt x="59" y="25"/>
                  </a:lnTo>
                  <a:lnTo>
                    <a:pt x="71" y="10"/>
                  </a:lnTo>
                  <a:lnTo>
                    <a:pt x="81" y="0"/>
                  </a:lnTo>
                  <a:lnTo>
                    <a:pt x="84" y="21"/>
                  </a:lnTo>
                  <a:close/>
                  <a:moveTo>
                    <a:pt x="29" y="125"/>
                  </a:moveTo>
                  <a:lnTo>
                    <a:pt x="25" y="138"/>
                  </a:lnTo>
                  <a:lnTo>
                    <a:pt x="21" y="152"/>
                  </a:lnTo>
                  <a:lnTo>
                    <a:pt x="17" y="167"/>
                  </a:lnTo>
                  <a:lnTo>
                    <a:pt x="15" y="179"/>
                  </a:lnTo>
                  <a:lnTo>
                    <a:pt x="15" y="194"/>
                  </a:lnTo>
                  <a:lnTo>
                    <a:pt x="11" y="209"/>
                  </a:lnTo>
                  <a:lnTo>
                    <a:pt x="11" y="223"/>
                  </a:lnTo>
                  <a:lnTo>
                    <a:pt x="11" y="238"/>
                  </a:lnTo>
                  <a:lnTo>
                    <a:pt x="0" y="238"/>
                  </a:lnTo>
                  <a:lnTo>
                    <a:pt x="0" y="223"/>
                  </a:lnTo>
                  <a:lnTo>
                    <a:pt x="2" y="205"/>
                  </a:lnTo>
                  <a:lnTo>
                    <a:pt x="4" y="190"/>
                  </a:lnTo>
                  <a:lnTo>
                    <a:pt x="6" y="175"/>
                  </a:lnTo>
                  <a:lnTo>
                    <a:pt x="8" y="159"/>
                  </a:lnTo>
                  <a:lnTo>
                    <a:pt x="11" y="142"/>
                  </a:lnTo>
                  <a:lnTo>
                    <a:pt x="13" y="129"/>
                  </a:lnTo>
                  <a:lnTo>
                    <a:pt x="17" y="113"/>
                  </a:lnTo>
                  <a:lnTo>
                    <a:pt x="29" y="125"/>
                  </a:lnTo>
                  <a:close/>
                  <a:moveTo>
                    <a:pt x="11" y="238"/>
                  </a:moveTo>
                  <a:lnTo>
                    <a:pt x="11" y="253"/>
                  </a:lnTo>
                  <a:lnTo>
                    <a:pt x="11" y="267"/>
                  </a:lnTo>
                  <a:lnTo>
                    <a:pt x="13" y="282"/>
                  </a:lnTo>
                  <a:lnTo>
                    <a:pt x="15" y="294"/>
                  </a:lnTo>
                  <a:lnTo>
                    <a:pt x="17" y="311"/>
                  </a:lnTo>
                  <a:lnTo>
                    <a:pt x="19" y="323"/>
                  </a:lnTo>
                  <a:lnTo>
                    <a:pt x="23" y="340"/>
                  </a:lnTo>
                  <a:lnTo>
                    <a:pt x="27" y="353"/>
                  </a:lnTo>
                  <a:lnTo>
                    <a:pt x="15" y="365"/>
                  </a:lnTo>
                  <a:lnTo>
                    <a:pt x="11" y="349"/>
                  </a:lnTo>
                  <a:lnTo>
                    <a:pt x="10" y="334"/>
                  </a:lnTo>
                  <a:lnTo>
                    <a:pt x="6" y="319"/>
                  </a:lnTo>
                  <a:lnTo>
                    <a:pt x="4" y="301"/>
                  </a:lnTo>
                  <a:lnTo>
                    <a:pt x="2" y="286"/>
                  </a:lnTo>
                  <a:lnTo>
                    <a:pt x="0" y="271"/>
                  </a:lnTo>
                  <a:lnTo>
                    <a:pt x="0" y="253"/>
                  </a:lnTo>
                  <a:lnTo>
                    <a:pt x="0" y="238"/>
                  </a:lnTo>
                  <a:lnTo>
                    <a:pt x="11" y="238"/>
                  </a:lnTo>
                  <a:close/>
                  <a:moveTo>
                    <a:pt x="27" y="353"/>
                  </a:moveTo>
                  <a:lnTo>
                    <a:pt x="33" y="369"/>
                  </a:lnTo>
                  <a:lnTo>
                    <a:pt x="36" y="386"/>
                  </a:lnTo>
                  <a:lnTo>
                    <a:pt x="42" y="401"/>
                  </a:lnTo>
                  <a:lnTo>
                    <a:pt x="50" y="415"/>
                  </a:lnTo>
                  <a:lnTo>
                    <a:pt x="58" y="432"/>
                  </a:lnTo>
                  <a:lnTo>
                    <a:pt x="67" y="445"/>
                  </a:lnTo>
                  <a:lnTo>
                    <a:pt x="75" y="459"/>
                  </a:lnTo>
                  <a:lnTo>
                    <a:pt x="84" y="470"/>
                  </a:lnTo>
                  <a:lnTo>
                    <a:pt x="81" y="490"/>
                  </a:lnTo>
                  <a:lnTo>
                    <a:pt x="69" y="478"/>
                  </a:lnTo>
                  <a:lnTo>
                    <a:pt x="59" y="463"/>
                  </a:lnTo>
                  <a:lnTo>
                    <a:pt x="50" y="449"/>
                  </a:lnTo>
                  <a:lnTo>
                    <a:pt x="42" y="434"/>
                  </a:lnTo>
                  <a:lnTo>
                    <a:pt x="35" y="415"/>
                  </a:lnTo>
                  <a:lnTo>
                    <a:pt x="27" y="399"/>
                  </a:lnTo>
                  <a:lnTo>
                    <a:pt x="21" y="382"/>
                  </a:lnTo>
                  <a:lnTo>
                    <a:pt x="15" y="365"/>
                  </a:lnTo>
                  <a:lnTo>
                    <a:pt x="27" y="353"/>
                  </a:lnTo>
                  <a:close/>
                </a:path>
              </a:pathLst>
            </a:custGeom>
            <a:solidFill>
              <a:srgbClr val="DD13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879" name="Freeform 173"/>
            <p:cNvSpPr>
              <a:spLocks noEditPoints="1"/>
            </p:cNvSpPr>
            <p:nvPr/>
          </p:nvSpPr>
          <p:spPr bwMode="auto">
            <a:xfrm>
              <a:off x="4257" y="2459"/>
              <a:ext cx="67" cy="206"/>
            </a:xfrm>
            <a:custGeom>
              <a:avLst/>
              <a:gdLst>
                <a:gd name="T0" fmla="*/ 19 w 67"/>
                <a:gd name="T1" fmla="*/ 0 h 206"/>
                <a:gd name="T2" fmla="*/ 32 w 67"/>
                <a:gd name="T3" fmla="*/ 12 h 206"/>
                <a:gd name="T4" fmla="*/ 46 w 67"/>
                <a:gd name="T5" fmla="*/ 27 h 206"/>
                <a:gd name="T6" fmla="*/ 27 w 67"/>
                <a:gd name="T7" fmla="*/ 39 h 206"/>
                <a:gd name="T8" fmla="*/ 17 w 67"/>
                <a:gd name="T9" fmla="*/ 29 h 206"/>
                <a:gd name="T10" fmla="*/ 4 w 67"/>
                <a:gd name="T11" fmla="*/ 19 h 206"/>
                <a:gd name="T12" fmla="*/ 19 w 67"/>
                <a:gd name="T13" fmla="*/ 0 h 206"/>
                <a:gd name="T14" fmla="*/ 46 w 67"/>
                <a:gd name="T15" fmla="*/ 27 h 206"/>
                <a:gd name="T16" fmla="*/ 53 w 67"/>
                <a:gd name="T17" fmla="*/ 44 h 206"/>
                <a:gd name="T18" fmla="*/ 63 w 67"/>
                <a:gd name="T19" fmla="*/ 62 h 206"/>
                <a:gd name="T20" fmla="*/ 67 w 67"/>
                <a:gd name="T21" fmla="*/ 81 h 206"/>
                <a:gd name="T22" fmla="*/ 67 w 67"/>
                <a:gd name="T23" fmla="*/ 102 h 206"/>
                <a:gd name="T24" fmla="*/ 46 w 67"/>
                <a:gd name="T25" fmla="*/ 102 h 206"/>
                <a:gd name="T26" fmla="*/ 44 w 67"/>
                <a:gd name="T27" fmla="*/ 85 h 206"/>
                <a:gd name="T28" fmla="*/ 38 w 67"/>
                <a:gd name="T29" fmla="*/ 69 h 206"/>
                <a:gd name="T30" fmla="*/ 32 w 67"/>
                <a:gd name="T31" fmla="*/ 54 h 206"/>
                <a:gd name="T32" fmla="*/ 27 w 67"/>
                <a:gd name="T33" fmla="*/ 39 h 206"/>
                <a:gd name="T34" fmla="*/ 46 w 67"/>
                <a:gd name="T35" fmla="*/ 27 h 206"/>
                <a:gd name="T36" fmla="*/ 67 w 67"/>
                <a:gd name="T37" fmla="*/ 102 h 206"/>
                <a:gd name="T38" fmla="*/ 65 w 67"/>
                <a:gd name="T39" fmla="*/ 121 h 206"/>
                <a:gd name="T40" fmla="*/ 63 w 67"/>
                <a:gd name="T41" fmla="*/ 140 h 206"/>
                <a:gd name="T42" fmla="*/ 53 w 67"/>
                <a:gd name="T43" fmla="*/ 158 h 206"/>
                <a:gd name="T44" fmla="*/ 44 w 67"/>
                <a:gd name="T45" fmla="*/ 179 h 206"/>
                <a:gd name="T46" fmla="*/ 23 w 67"/>
                <a:gd name="T47" fmla="*/ 163 h 206"/>
                <a:gd name="T48" fmla="*/ 30 w 67"/>
                <a:gd name="T49" fmla="*/ 150 h 206"/>
                <a:gd name="T50" fmla="*/ 38 w 67"/>
                <a:gd name="T51" fmla="*/ 135 h 206"/>
                <a:gd name="T52" fmla="*/ 44 w 67"/>
                <a:gd name="T53" fmla="*/ 117 h 206"/>
                <a:gd name="T54" fmla="*/ 46 w 67"/>
                <a:gd name="T55" fmla="*/ 102 h 206"/>
                <a:gd name="T56" fmla="*/ 67 w 67"/>
                <a:gd name="T57" fmla="*/ 102 h 206"/>
                <a:gd name="T58" fmla="*/ 44 w 67"/>
                <a:gd name="T59" fmla="*/ 179 h 206"/>
                <a:gd name="T60" fmla="*/ 29 w 67"/>
                <a:gd name="T61" fmla="*/ 194 h 206"/>
                <a:gd name="T62" fmla="*/ 11 w 67"/>
                <a:gd name="T63" fmla="*/ 206 h 206"/>
                <a:gd name="T64" fmla="*/ 0 w 67"/>
                <a:gd name="T65" fmla="*/ 188 h 206"/>
                <a:gd name="T66" fmla="*/ 11 w 67"/>
                <a:gd name="T67" fmla="*/ 177 h 206"/>
                <a:gd name="T68" fmla="*/ 23 w 67"/>
                <a:gd name="T69" fmla="*/ 163 h 206"/>
                <a:gd name="T70" fmla="*/ 44 w 67"/>
                <a:gd name="T71" fmla="*/ 179 h 20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67" h="206">
                  <a:moveTo>
                    <a:pt x="19" y="0"/>
                  </a:moveTo>
                  <a:lnTo>
                    <a:pt x="32" y="12"/>
                  </a:lnTo>
                  <a:lnTo>
                    <a:pt x="46" y="27"/>
                  </a:lnTo>
                  <a:lnTo>
                    <a:pt x="27" y="39"/>
                  </a:lnTo>
                  <a:lnTo>
                    <a:pt x="17" y="29"/>
                  </a:lnTo>
                  <a:lnTo>
                    <a:pt x="4" y="19"/>
                  </a:lnTo>
                  <a:lnTo>
                    <a:pt x="19" y="0"/>
                  </a:lnTo>
                  <a:close/>
                  <a:moveTo>
                    <a:pt x="46" y="27"/>
                  </a:moveTo>
                  <a:lnTo>
                    <a:pt x="53" y="44"/>
                  </a:lnTo>
                  <a:lnTo>
                    <a:pt x="63" y="62"/>
                  </a:lnTo>
                  <a:lnTo>
                    <a:pt x="67" y="81"/>
                  </a:lnTo>
                  <a:lnTo>
                    <a:pt x="67" y="102"/>
                  </a:lnTo>
                  <a:lnTo>
                    <a:pt x="46" y="102"/>
                  </a:lnTo>
                  <a:lnTo>
                    <a:pt x="44" y="85"/>
                  </a:lnTo>
                  <a:lnTo>
                    <a:pt x="38" y="69"/>
                  </a:lnTo>
                  <a:lnTo>
                    <a:pt x="32" y="54"/>
                  </a:lnTo>
                  <a:lnTo>
                    <a:pt x="27" y="39"/>
                  </a:lnTo>
                  <a:lnTo>
                    <a:pt x="46" y="27"/>
                  </a:lnTo>
                  <a:close/>
                  <a:moveTo>
                    <a:pt x="67" y="102"/>
                  </a:moveTo>
                  <a:lnTo>
                    <a:pt x="65" y="121"/>
                  </a:lnTo>
                  <a:lnTo>
                    <a:pt x="63" y="140"/>
                  </a:lnTo>
                  <a:lnTo>
                    <a:pt x="53" y="158"/>
                  </a:lnTo>
                  <a:lnTo>
                    <a:pt x="44" y="179"/>
                  </a:lnTo>
                  <a:lnTo>
                    <a:pt x="23" y="163"/>
                  </a:lnTo>
                  <a:lnTo>
                    <a:pt x="30" y="150"/>
                  </a:lnTo>
                  <a:lnTo>
                    <a:pt x="38" y="135"/>
                  </a:lnTo>
                  <a:lnTo>
                    <a:pt x="44" y="117"/>
                  </a:lnTo>
                  <a:lnTo>
                    <a:pt x="46" y="102"/>
                  </a:lnTo>
                  <a:lnTo>
                    <a:pt x="67" y="102"/>
                  </a:lnTo>
                  <a:close/>
                  <a:moveTo>
                    <a:pt x="44" y="179"/>
                  </a:moveTo>
                  <a:lnTo>
                    <a:pt x="29" y="194"/>
                  </a:lnTo>
                  <a:lnTo>
                    <a:pt x="11" y="206"/>
                  </a:lnTo>
                  <a:lnTo>
                    <a:pt x="0" y="188"/>
                  </a:lnTo>
                  <a:lnTo>
                    <a:pt x="11" y="177"/>
                  </a:lnTo>
                  <a:lnTo>
                    <a:pt x="23" y="163"/>
                  </a:lnTo>
                  <a:lnTo>
                    <a:pt x="44" y="179"/>
                  </a:lnTo>
                  <a:close/>
                </a:path>
              </a:pathLst>
            </a:custGeom>
            <a:solidFill>
              <a:srgbClr val="DD13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880" name="Freeform 174"/>
            <p:cNvSpPr>
              <a:spLocks noEditPoints="1"/>
            </p:cNvSpPr>
            <p:nvPr/>
          </p:nvSpPr>
          <p:spPr bwMode="auto">
            <a:xfrm>
              <a:off x="4259" y="3125"/>
              <a:ext cx="71" cy="221"/>
            </a:xfrm>
            <a:custGeom>
              <a:avLst/>
              <a:gdLst>
                <a:gd name="T0" fmla="*/ 4 w 71"/>
                <a:gd name="T1" fmla="*/ 202 h 221"/>
                <a:gd name="T2" fmla="*/ 15 w 71"/>
                <a:gd name="T3" fmla="*/ 194 h 221"/>
                <a:gd name="T4" fmla="*/ 21 w 71"/>
                <a:gd name="T5" fmla="*/ 183 h 221"/>
                <a:gd name="T6" fmla="*/ 42 w 71"/>
                <a:gd name="T7" fmla="*/ 200 h 221"/>
                <a:gd name="T8" fmla="*/ 30 w 71"/>
                <a:gd name="T9" fmla="*/ 210 h 221"/>
                <a:gd name="T10" fmla="*/ 21 w 71"/>
                <a:gd name="T11" fmla="*/ 221 h 221"/>
                <a:gd name="T12" fmla="*/ 4 w 71"/>
                <a:gd name="T13" fmla="*/ 202 h 221"/>
                <a:gd name="T14" fmla="*/ 21 w 71"/>
                <a:gd name="T15" fmla="*/ 183 h 221"/>
                <a:gd name="T16" fmla="*/ 30 w 71"/>
                <a:gd name="T17" fmla="*/ 169 h 221"/>
                <a:gd name="T18" fmla="*/ 40 w 71"/>
                <a:gd name="T19" fmla="*/ 150 h 221"/>
                <a:gd name="T20" fmla="*/ 44 w 71"/>
                <a:gd name="T21" fmla="*/ 133 h 221"/>
                <a:gd name="T22" fmla="*/ 46 w 71"/>
                <a:gd name="T23" fmla="*/ 112 h 221"/>
                <a:gd name="T24" fmla="*/ 71 w 71"/>
                <a:gd name="T25" fmla="*/ 110 h 221"/>
                <a:gd name="T26" fmla="*/ 67 w 71"/>
                <a:gd name="T27" fmla="*/ 125 h 221"/>
                <a:gd name="T28" fmla="*/ 67 w 71"/>
                <a:gd name="T29" fmla="*/ 135 h 221"/>
                <a:gd name="T30" fmla="*/ 67 w 71"/>
                <a:gd name="T31" fmla="*/ 148 h 221"/>
                <a:gd name="T32" fmla="*/ 63 w 71"/>
                <a:gd name="T33" fmla="*/ 156 h 221"/>
                <a:gd name="T34" fmla="*/ 57 w 71"/>
                <a:gd name="T35" fmla="*/ 169 h 221"/>
                <a:gd name="T36" fmla="*/ 51 w 71"/>
                <a:gd name="T37" fmla="*/ 181 h 221"/>
                <a:gd name="T38" fmla="*/ 48 w 71"/>
                <a:gd name="T39" fmla="*/ 188 h 221"/>
                <a:gd name="T40" fmla="*/ 42 w 71"/>
                <a:gd name="T41" fmla="*/ 200 h 221"/>
                <a:gd name="T42" fmla="*/ 21 w 71"/>
                <a:gd name="T43" fmla="*/ 183 h 221"/>
                <a:gd name="T44" fmla="*/ 46 w 71"/>
                <a:gd name="T45" fmla="*/ 112 h 221"/>
                <a:gd name="T46" fmla="*/ 44 w 71"/>
                <a:gd name="T47" fmla="*/ 91 h 221"/>
                <a:gd name="T48" fmla="*/ 38 w 71"/>
                <a:gd name="T49" fmla="*/ 73 h 221"/>
                <a:gd name="T50" fmla="*/ 30 w 71"/>
                <a:gd name="T51" fmla="*/ 56 h 221"/>
                <a:gd name="T52" fmla="*/ 19 w 71"/>
                <a:gd name="T53" fmla="*/ 37 h 221"/>
                <a:gd name="T54" fmla="*/ 38 w 71"/>
                <a:gd name="T55" fmla="*/ 23 h 221"/>
                <a:gd name="T56" fmla="*/ 46 w 71"/>
                <a:gd name="T57" fmla="*/ 33 h 221"/>
                <a:gd name="T58" fmla="*/ 50 w 71"/>
                <a:gd name="T59" fmla="*/ 43 h 221"/>
                <a:gd name="T60" fmla="*/ 57 w 71"/>
                <a:gd name="T61" fmla="*/ 54 h 221"/>
                <a:gd name="T62" fmla="*/ 61 w 71"/>
                <a:gd name="T63" fmla="*/ 64 h 221"/>
                <a:gd name="T64" fmla="*/ 67 w 71"/>
                <a:gd name="T65" fmla="*/ 87 h 221"/>
                <a:gd name="T66" fmla="*/ 71 w 71"/>
                <a:gd name="T67" fmla="*/ 110 h 221"/>
                <a:gd name="T68" fmla="*/ 46 w 71"/>
                <a:gd name="T69" fmla="*/ 112 h 221"/>
                <a:gd name="T70" fmla="*/ 19 w 71"/>
                <a:gd name="T71" fmla="*/ 37 h 221"/>
                <a:gd name="T72" fmla="*/ 11 w 71"/>
                <a:gd name="T73" fmla="*/ 27 h 221"/>
                <a:gd name="T74" fmla="*/ 0 w 71"/>
                <a:gd name="T75" fmla="*/ 16 h 221"/>
                <a:gd name="T76" fmla="*/ 15 w 71"/>
                <a:gd name="T77" fmla="*/ 0 h 221"/>
                <a:gd name="T78" fmla="*/ 27 w 71"/>
                <a:gd name="T79" fmla="*/ 12 h 221"/>
                <a:gd name="T80" fmla="*/ 38 w 71"/>
                <a:gd name="T81" fmla="*/ 23 h 221"/>
                <a:gd name="T82" fmla="*/ 19 w 71"/>
                <a:gd name="T83" fmla="*/ 37 h 22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71" h="221">
                  <a:moveTo>
                    <a:pt x="4" y="202"/>
                  </a:moveTo>
                  <a:lnTo>
                    <a:pt x="15" y="194"/>
                  </a:lnTo>
                  <a:lnTo>
                    <a:pt x="21" y="183"/>
                  </a:lnTo>
                  <a:lnTo>
                    <a:pt x="42" y="200"/>
                  </a:lnTo>
                  <a:lnTo>
                    <a:pt x="30" y="210"/>
                  </a:lnTo>
                  <a:lnTo>
                    <a:pt x="21" y="221"/>
                  </a:lnTo>
                  <a:lnTo>
                    <a:pt x="4" y="202"/>
                  </a:lnTo>
                  <a:close/>
                  <a:moveTo>
                    <a:pt x="21" y="183"/>
                  </a:moveTo>
                  <a:lnTo>
                    <a:pt x="30" y="169"/>
                  </a:lnTo>
                  <a:lnTo>
                    <a:pt x="40" y="150"/>
                  </a:lnTo>
                  <a:lnTo>
                    <a:pt x="44" y="133"/>
                  </a:lnTo>
                  <a:lnTo>
                    <a:pt x="46" y="112"/>
                  </a:lnTo>
                  <a:lnTo>
                    <a:pt x="71" y="110"/>
                  </a:lnTo>
                  <a:lnTo>
                    <a:pt x="67" y="125"/>
                  </a:lnTo>
                  <a:lnTo>
                    <a:pt x="67" y="135"/>
                  </a:lnTo>
                  <a:lnTo>
                    <a:pt x="67" y="148"/>
                  </a:lnTo>
                  <a:lnTo>
                    <a:pt x="63" y="156"/>
                  </a:lnTo>
                  <a:lnTo>
                    <a:pt x="57" y="169"/>
                  </a:lnTo>
                  <a:lnTo>
                    <a:pt x="51" y="181"/>
                  </a:lnTo>
                  <a:lnTo>
                    <a:pt x="48" y="188"/>
                  </a:lnTo>
                  <a:lnTo>
                    <a:pt x="42" y="200"/>
                  </a:lnTo>
                  <a:lnTo>
                    <a:pt x="21" y="183"/>
                  </a:lnTo>
                  <a:close/>
                  <a:moveTo>
                    <a:pt x="46" y="112"/>
                  </a:moveTo>
                  <a:lnTo>
                    <a:pt x="44" y="91"/>
                  </a:lnTo>
                  <a:lnTo>
                    <a:pt x="38" y="73"/>
                  </a:lnTo>
                  <a:lnTo>
                    <a:pt x="30" y="56"/>
                  </a:lnTo>
                  <a:lnTo>
                    <a:pt x="19" y="37"/>
                  </a:lnTo>
                  <a:lnTo>
                    <a:pt x="38" y="23"/>
                  </a:lnTo>
                  <a:lnTo>
                    <a:pt x="46" y="33"/>
                  </a:lnTo>
                  <a:lnTo>
                    <a:pt x="50" y="43"/>
                  </a:lnTo>
                  <a:lnTo>
                    <a:pt x="57" y="54"/>
                  </a:lnTo>
                  <a:lnTo>
                    <a:pt x="61" y="64"/>
                  </a:lnTo>
                  <a:lnTo>
                    <a:pt x="67" y="87"/>
                  </a:lnTo>
                  <a:lnTo>
                    <a:pt x="71" y="110"/>
                  </a:lnTo>
                  <a:lnTo>
                    <a:pt x="46" y="112"/>
                  </a:lnTo>
                  <a:close/>
                  <a:moveTo>
                    <a:pt x="19" y="37"/>
                  </a:moveTo>
                  <a:lnTo>
                    <a:pt x="11" y="27"/>
                  </a:lnTo>
                  <a:lnTo>
                    <a:pt x="0" y="16"/>
                  </a:lnTo>
                  <a:lnTo>
                    <a:pt x="15" y="0"/>
                  </a:lnTo>
                  <a:lnTo>
                    <a:pt x="27" y="12"/>
                  </a:lnTo>
                  <a:lnTo>
                    <a:pt x="38" y="23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DD13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881" name="Freeform 175"/>
            <p:cNvSpPr>
              <a:spLocks/>
            </p:cNvSpPr>
            <p:nvPr/>
          </p:nvSpPr>
          <p:spPr bwMode="auto">
            <a:xfrm>
              <a:off x="4069" y="2448"/>
              <a:ext cx="182" cy="119"/>
            </a:xfrm>
            <a:custGeom>
              <a:avLst/>
              <a:gdLst>
                <a:gd name="T0" fmla="*/ 11 w 182"/>
                <a:gd name="T1" fmla="*/ 119 h 119"/>
                <a:gd name="T2" fmla="*/ 48 w 182"/>
                <a:gd name="T3" fmla="*/ 92 h 119"/>
                <a:gd name="T4" fmla="*/ 90 w 182"/>
                <a:gd name="T5" fmla="*/ 67 h 119"/>
                <a:gd name="T6" fmla="*/ 134 w 182"/>
                <a:gd name="T7" fmla="*/ 42 h 119"/>
                <a:gd name="T8" fmla="*/ 182 w 182"/>
                <a:gd name="T9" fmla="*/ 19 h 119"/>
                <a:gd name="T10" fmla="*/ 174 w 182"/>
                <a:gd name="T11" fmla="*/ 0 h 119"/>
                <a:gd name="T12" fmla="*/ 124 w 182"/>
                <a:gd name="T13" fmla="*/ 25 h 119"/>
                <a:gd name="T14" fmla="*/ 80 w 182"/>
                <a:gd name="T15" fmla="*/ 50 h 119"/>
                <a:gd name="T16" fmla="*/ 38 w 182"/>
                <a:gd name="T17" fmla="*/ 75 h 119"/>
                <a:gd name="T18" fmla="*/ 0 w 182"/>
                <a:gd name="T19" fmla="*/ 101 h 119"/>
                <a:gd name="T20" fmla="*/ 11 w 182"/>
                <a:gd name="T21" fmla="*/ 119 h 11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2" h="119">
                  <a:moveTo>
                    <a:pt x="11" y="119"/>
                  </a:moveTo>
                  <a:lnTo>
                    <a:pt x="48" y="92"/>
                  </a:lnTo>
                  <a:lnTo>
                    <a:pt x="90" y="67"/>
                  </a:lnTo>
                  <a:lnTo>
                    <a:pt x="134" y="42"/>
                  </a:lnTo>
                  <a:lnTo>
                    <a:pt x="182" y="19"/>
                  </a:lnTo>
                  <a:lnTo>
                    <a:pt x="174" y="0"/>
                  </a:lnTo>
                  <a:lnTo>
                    <a:pt x="124" y="25"/>
                  </a:lnTo>
                  <a:lnTo>
                    <a:pt x="80" y="50"/>
                  </a:lnTo>
                  <a:lnTo>
                    <a:pt x="38" y="75"/>
                  </a:lnTo>
                  <a:lnTo>
                    <a:pt x="0" y="101"/>
                  </a:lnTo>
                  <a:lnTo>
                    <a:pt x="11" y="119"/>
                  </a:lnTo>
                  <a:close/>
                </a:path>
              </a:pathLst>
            </a:custGeom>
            <a:solidFill>
              <a:srgbClr val="DD13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882" name="Freeform 176"/>
            <p:cNvSpPr>
              <a:spLocks/>
            </p:cNvSpPr>
            <p:nvPr/>
          </p:nvSpPr>
          <p:spPr bwMode="auto">
            <a:xfrm>
              <a:off x="3913" y="2563"/>
              <a:ext cx="152" cy="155"/>
            </a:xfrm>
            <a:custGeom>
              <a:avLst/>
              <a:gdLst>
                <a:gd name="T0" fmla="*/ 16 w 152"/>
                <a:gd name="T1" fmla="*/ 155 h 155"/>
                <a:gd name="T2" fmla="*/ 21 w 152"/>
                <a:gd name="T3" fmla="*/ 146 h 155"/>
                <a:gd name="T4" fmla="*/ 44 w 152"/>
                <a:gd name="T5" fmla="*/ 117 h 155"/>
                <a:gd name="T6" fmla="*/ 71 w 152"/>
                <a:gd name="T7" fmla="*/ 88 h 155"/>
                <a:gd name="T8" fmla="*/ 100 w 152"/>
                <a:gd name="T9" fmla="*/ 59 h 155"/>
                <a:gd name="T10" fmla="*/ 131 w 152"/>
                <a:gd name="T11" fmla="*/ 31 h 155"/>
                <a:gd name="T12" fmla="*/ 152 w 152"/>
                <a:gd name="T13" fmla="*/ 15 h 155"/>
                <a:gd name="T14" fmla="*/ 140 w 152"/>
                <a:gd name="T15" fmla="*/ 0 h 155"/>
                <a:gd name="T16" fmla="*/ 119 w 152"/>
                <a:gd name="T17" fmla="*/ 15 h 155"/>
                <a:gd name="T18" fmla="*/ 87 w 152"/>
                <a:gd name="T19" fmla="*/ 44 h 155"/>
                <a:gd name="T20" fmla="*/ 58 w 152"/>
                <a:gd name="T21" fmla="*/ 75 h 155"/>
                <a:gd name="T22" fmla="*/ 31 w 152"/>
                <a:gd name="T23" fmla="*/ 102 h 155"/>
                <a:gd name="T24" fmla="*/ 6 w 152"/>
                <a:gd name="T25" fmla="*/ 134 h 155"/>
                <a:gd name="T26" fmla="*/ 0 w 152"/>
                <a:gd name="T27" fmla="*/ 144 h 155"/>
                <a:gd name="T28" fmla="*/ 16 w 152"/>
                <a:gd name="T29" fmla="*/ 155 h 15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52" h="155">
                  <a:moveTo>
                    <a:pt x="16" y="155"/>
                  </a:moveTo>
                  <a:lnTo>
                    <a:pt x="21" y="146"/>
                  </a:lnTo>
                  <a:lnTo>
                    <a:pt x="44" y="117"/>
                  </a:lnTo>
                  <a:lnTo>
                    <a:pt x="71" y="88"/>
                  </a:lnTo>
                  <a:lnTo>
                    <a:pt x="100" y="59"/>
                  </a:lnTo>
                  <a:lnTo>
                    <a:pt x="131" y="31"/>
                  </a:lnTo>
                  <a:lnTo>
                    <a:pt x="152" y="15"/>
                  </a:lnTo>
                  <a:lnTo>
                    <a:pt x="140" y="0"/>
                  </a:lnTo>
                  <a:lnTo>
                    <a:pt x="119" y="15"/>
                  </a:lnTo>
                  <a:lnTo>
                    <a:pt x="87" y="44"/>
                  </a:lnTo>
                  <a:lnTo>
                    <a:pt x="58" y="75"/>
                  </a:lnTo>
                  <a:lnTo>
                    <a:pt x="31" y="102"/>
                  </a:lnTo>
                  <a:lnTo>
                    <a:pt x="6" y="134"/>
                  </a:lnTo>
                  <a:lnTo>
                    <a:pt x="0" y="144"/>
                  </a:lnTo>
                  <a:lnTo>
                    <a:pt x="16" y="155"/>
                  </a:lnTo>
                  <a:close/>
                </a:path>
              </a:pathLst>
            </a:custGeom>
            <a:solidFill>
              <a:srgbClr val="DD13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883" name="Freeform 177"/>
            <p:cNvSpPr>
              <a:spLocks/>
            </p:cNvSpPr>
            <p:nvPr/>
          </p:nvSpPr>
          <p:spPr bwMode="auto">
            <a:xfrm>
              <a:off x="3840" y="2724"/>
              <a:ext cx="79" cy="196"/>
            </a:xfrm>
            <a:custGeom>
              <a:avLst/>
              <a:gdLst>
                <a:gd name="T0" fmla="*/ 23 w 79"/>
                <a:gd name="T1" fmla="*/ 196 h 196"/>
                <a:gd name="T2" fmla="*/ 25 w 79"/>
                <a:gd name="T3" fmla="*/ 167 h 196"/>
                <a:gd name="T4" fmla="*/ 27 w 79"/>
                <a:gd name="T5" fmla="*/ 136 h 196"/>
                <a:gd name="T6" fmla="*/ 37 w 79"/>
                <a:gd name="T7" fmla="*/ 106 h 196"/>
                <a:gd name="T8" fmla="*/ 44 w 79"/>
                <a:gd name="T9" fmla="*/ 75 h 196"/>
                <a:gd name="T10" fmla="*/ 60 w 79"/>
                <a:gd name="T11" fmla="*/ 46 h 196"/>
                <a:gd name="T12" fmla="*/ 75 w 79"/>
                <a:gd name="T13" fmla="*/ 14 h 196"/>
                <a:gd name="T14" fmla="*/ 79 w 79"/>
                <a:gd name="T15" fmla="*/ 12 h 196"/>
                <a:gd name="T16" fmla="*/ 64 w 79"/>
                <a:gd name="T17" fmla="*/ 0 h 196"/>
                <a:gd name="T18" fmla="*/ 60 w 79"/>
                <a:gd name="T19" fmla="*/ 6 h 196"/>
                <a:gd name="T20" fmla="*/ 43 w 79"/>
                <a:gd name="T21" fmla="*/ 35 h 196"/>
                <a:gd name="T22" fmla="*/ 27 w 79"/>
                <a:gd name="T23" fmla="*/ 69 h 196"/>
                <a:gd name="T24" fmla="*/ 16 w 79"/>
                <a:gd name="T25" fmla="*/ 100 h 196"/>
                <a:gd name="T26" fmla="*/ 10 w 79"/>
                <a:gd name="T27" fmla="*/ 131 h 196"/>
                <a:gd name="T28" fmla="*/ 4 w 79"/>
                <a:gd name="T29" fmla="*/ 165 h 196"/>
                <a:gd name="T30" fmla="*/ 0 w 79"/>
                <a:gd name="T31" fmla="*/ 194 h 196"/>
                <a:gd name="T32" fmla="*/ 23 w 79"/>
                <a:gd name="T33" fmla="*/ 196 h 19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9" h="196">
                  <a:moveTo>
                    <a:pt x="23" y="196"/>
                  </a:moveTo>
                  <a:lnTo>
                    <a:pt x="25" y="167"/>
                  </a:lnTo>
                  <a:lnTo>
                    <a:pt x="27" y="136"/>
                  </a:lnTo>
                  <a:lnTo>
                    <a:pt x="37" y="106"/>
                  </a:lnTo>
                  <a:lnTo>
                    <a:pt x="44" y="75"/>
                  </a:lnTo>
                  <a:lnTo>
                    <a:pt x="60" y="46"/>
                  </a:lnTo>
                  <a:lnTo>
                    <a:pt x="75" y="14"/>
                  </a:lnTo>
                  <a:lnTo>
                    <a:pt x="79" y="12"/>
                  </a:lnTo>
                  <a:lnTo>
                    <a:pt x="64" y="0"/>
                  </a:lnTo>
                  <a:lnTo>
                    <a:pt x="60" y="6"/>
                  </a:lnTo>
                  <a:lnTo>
                    <a:pt x="43" y="35"/>
                  </a:lnTo>
                  <a:lnTo>
                    <a:pt x="27" y="69"/>
                  </a:lnTo>
                  <a:lnTo>
                    <a:pt x="16" y="100"/>
                  </a:lnTo>
                  <a:lnTo>
                    <a:pt x="10" y="131"/>
                  </a:lnTo>
                  <a:lnTo>
                    <a:pt x="4" y="165"/>
                  </a:lnTo>
                  <a:lnTo>
                    <a:pt x="0" y="194"/>
                  </a:lnTo>
                  <a:lnTo>
                    <a:pt x="23" y="196"/>
                  </a:lnTo>
                  <a:close/>
                </a:path>
              </a:pathLst>
            </a:custGeom>
            <a:solidFill>
              <a:srgbClr val="DD13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884" name="Freeform 178"/>
            <p:cNvSpPr>
              <a:spLocks/>
            </p:cNvSpPr>
            <p:nvPr/>
          </p:nvSpPr>
          <p:spPr bwMode="auto">
            <a:xfrm>
              <a:off x="3844" y="2939"/>
              <a:ext cx="85" cy="190"/>
            </a:xfrm>
            <a:custGeom>
              <a:avLst/>
              <a:gdLst>
                <a:gd name="T0" fmla="*/ 85 w 85"/>
                <a:gd name="T1" fmla="*/ 177 h 190"/>
                <a:gd name="T2" fmla="*/ 71 w 85"/>
                <a:gd name="T3" fmla="*/ 158 h 190"/>
                <a:gd name="T4" fmla="*/ 56 w 85"/>
                <a:gd name="T5" fmla="*/ 129 h 190"/>
                <a:gd name="T6" fmla="*/ 40 w 85"/>
                <a:gd name="T7" fmla="*/ 102 h 190"/>
                <a:gd name="T8" fmla="*/ 33 w 85"/>
                <a:gd name="T9" fmla="*/ 73 h 190"/>
                <a:gd name="T10" fmla="*/ 23 w 85"/>
                <a:gd name="T11" fmla="*/ 42 h 190"/>
                <a:gd name="T12" fmla="*/ 21 w 85"/>
                <a:gd name="T13" fmla="*/ 12 h 190"/>
                <a:gd name="T14" fmla="*/ 19 w 85"/>
                <a:gd name="T15" fmla="*/ 0 h 190"/>
                <a:gd name="T16" fmla="*/ 0 w 85"/>
                <a:gd name="T17" fmla="*/ 0 h 190"/>
                <a:gd name="T18" fmla="*/ 0 w 85"/>
                <a:gd name="T19" fmla="*/ 14 h 190"/>
                <a:gd name="T20" fmla="*/ 6 w 85"/>
                <a:gd name="T21" fmla="*/ 46 h 190"/>
                <a:gd name="T22" fmla="*/ 14 w 85"/>
                <a:gd name="T23" fmla="*/ 79 h 190"/>
                <a:gd name="T24" fmla="*/ 23 w 85"/>
                <a:gd name="T25" fmla="*/ 108 h 190"/>
                <a:gd name="T26" fmla="*/ 39 w 85"/>
                <a:gd name="T27" fmla="*/ 140 h 190"/>
                <a:gd name="T28" fmla="*/ 56 w 85"/>
                <a:gd name="T29" fmla="*/ 171 h 190"/>
                <a:gd name="T30" fmla="*/ 67 w 85"/>
                <a:gd name="T31" fmla="*/ 190 h 190"/>
                <a:gd name="T32" fmla="*/ 85 w 85"/>
                <a:gd name="T33" fmla="*/ 177 h 19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85" h="190">
                  <a:moveTo>
                    <a:pt x="85" y="177"/>
                  </a:moveTo>
                  <a:lnTo>
                    <a:pt x="71" y="158"/>
                  </a:lnTo>
                  <a:lnTo>
                    <a:pt x="56" y="129"/>
                  </a:lnTo>
                  <a:lnTo>
                    <a:pt x="40" y="102"/>
                  </a:lnTo>
                  <a:lnTo>
                    <a:pt x="33" y="73"/>
                  </a:lnTo>
                  <a:lnTo>
                    <a:pt x="23" y="42"/>
                  </a:lnTo>
                  <a:lnTo>
                    <a:pt x="21" y="12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6" y="46"/>
                  </a:lnTo>
                  <a:lnTo>
                    <a:pt x="14" y="79"/>
                  </a:lnTo>
                  <a:lnTo>
                    <a:pt x="23" y="108"/>
                  </a:lnTo>
                  <a:lnTo>
                    <a:pt x="39" y="140"/>
                  </a:lnTo>
                  <a:lnTo>
                    <a:pt x="56" y="171"/>
                  </a:lnTo>
                  <a:lnTo>
                    <a:pt x="67" y="190"/>
                  </a:lnTo>
                  <a:lnTo>
                    <a:pt x="85" y="177"/>
                  </a:lnTo>
                  <a:close/>
                </a:path>
              </a:pathLst>
            </a:custGeom>
            <a:solidFill>
              <a:srgbClr val="DD13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885" name="Freeform 179"/>
            <p:cNvSpPr>
              <a:spLocks/>
            </p:cNvSpPr>
            <p:nvPr/>
          </p:nvSpPr>
          <p:spPr bwMode="auto">
            <a:xfrm>
              <a:off x="3927" y="3133"/>
              <a:ext cx="161" cy="144"/>
            </a:xfrm>
            <a:custGeom>
              <a:avLst/>
              <a:gdLst>
                <a:gd name="T0" fmla="*/ 161 w 161"/>
                <a:gd name="T1" fmla="*/ 125 h 144"/>
                <a:gd name="T2" fmla="*/ 151 w 161"/>
                <a:gd name="T3" fmla="*/ 121 h 144"/>
                <a:gd name="T4" fmla="*/ 117 w 161"/>
                <a:gd name="T5" fmla="*/ 98 h 144"/>
                <a:gd name="T6" fmla="*/ 84 w 161"/>
                <a:gd name="T7" fmla="*/ 73 h 144"/>
                <a:gd name="T8" fmla="*/ 55 w 161"/>
                <a:gd name="T9" fmla="*/ 46 h 144"/>
                <a:gd name="T10" fmla="*/ 30 w 161"/>
                <a:gd name="T11" fmla="*/ 21 h 144"/>
                <a:gd name="T12" fmla="*/ 15 w 161"/>
                <a:gd name="T13" fmla="*/ 0 h 144"/>
                <a:gd name="T14" fmla="*/ 0 w 161"/>
                <a:gd name="T15" fmla="*/ 10 h 144"/>
                <a:gd name="T16" fmla="*/ 17 w 161"/>
                <a:gd name="T17" fmla="*/ 33 h 144"/>
                <a:gd name="T18" fmla="*/ 44 w 161"/>
                <a:gd name="T19" fmla="*/ 59 h 144"/>
                <a:gd name="T20" fmla="*/ 75 w 161"/>
                <a:gd name="T21" fmla="*/ 88 h 144"/>
                <a:gd name="T22" fmla="*/ 105 w 161"/>
                <a:gd name="T23" fmla="*/ 113 h 144"/>
                <a:gd name="T24" fmla="*/ 142 w 161"/>
                <a:gd name="T25" fmla="*/ 138 h 144"/>
                <a:gd name="T26" fmla="*/ 151 w 161"/>
                <a:gd name="T27" fmla="*/ 144 h 144"/>
                <a:gd name="T28" fmla="*/ 161 w 161"/>
                <a:gd name="T29" fmla="*/ 125 h 14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61" h="144">
                  <a:moveTo>
                    <a:pt x="161" y="125"/>
                  </a:moveTo>
                  <a:lnTo>
                    <a:pt x="151" y="121"/>
                  </a:lnTo>
                  <a:lnTo>
                    <a:pt x="117" y="98"/>
                  </a:lnTo>
                  <a:lnTo>
                    <a:pt x="84" y="73"/>
                  </a:lnTo>
                  <a:lnTo>
                    <a:pt x="55" y="46"/>
                  </a:lnTo>
                  <a:lnTo>
                    <a:pt x="30" y="21"/>
                  </a:lnTo>
                  <a:lnTo>
                    <a:pt x="15" y="0"/>
                  </a:lnTo>
                  <a:lnTo>
                    <a:pt x="0" y="10"/>
                  </a:lnTo>
                  <a:lnTo>
                    <a:pt x="17" y="33"/>
                  </a:lnTo>
                  <a:lnTo>
                    <a:pt x="44" y="59"/>
                  </a:lnTo>
                  <a:lnTo>
                    <a:pt x="75" y="88"/>
                  </a:lnTo>
                  <a:lnTo>
                    <a:pt x="105" y="113"/>
                  </a:lnTo>
                  <a:lnTo>
                    <a:pt x="142" y="138"/>
                  </a:lnTo>
                  <a:lnTo>
                    <a:pt x="151" y="144"/>
                  </a:lnTo>
                  <a:lnTo>
                    <a:pt x="161" y="125"/>
                  </a:lnTo>
                  <a:close/>
                </a:path>
              </a:pathLst>
            </a:custGeom>
            <a:solidFill>
              <a:srgbClr val="DD13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886" name="Freeform 180"/>
            <p:cNvSpPr>
              <a:spLocks/>
            </p:cNvSpPr>
            <p:nvPr/>
          </p:nvSpPr>
          <p:spPr bwMode="auto">
            <a:xfrm>
              <a:off x="4096" y="3269"/>
              <a:ext cx="155" cy="87"/>
            </a:xfrm>
            <a:custGeom>
              <a:avLst/>
              <a:gdLst>
                <a:gd name="T0" fmla="*/ 155 w 155"/>
                <a:gd name="T1" fmla="*/ 67 h 87"/>
                <a:gd name="T2" fmla="*/ 107 w 155"/>
                <a:gd name="T3" fmla="*/ 50 h 87"/>
                <a:gd name="T4" fmla="*/ 63 w 155"/>
                <a:gd name="T5" fmla="*/ 29 h 87"/>
                <a:gd name="T6" fmla="*/ 21 w 155"/>
                <a:gd name="T7" fmla="*/ 8 h 87"/>
                <a:gd name="T8" fmla="*/ 9 w 155"/>
                <a:gd name="T9" fmla="*/ 0 h 87"/>
                <a:gd name="T10" fmla="*/ 0 w 155"/>
                <a:gd name="T11" fmla="*/ 16 h 87"/>
                <a:gd name="T12" fmla="*/ 11 w 155"/>
                <a:gd name="T13" fmla="*/ 25 h 87"/>
                <a:gd name="T14" fmla="*/ 53 w 155"/>
                <a:gd name="T15" fmla="*/ 48 h 87"/>
                <a:gd name="T16" fmla="*/ 99 w 155"/>
                <a:gd name="T17" fmla="*/ 66 h 87"/>
                <a:gd name="T18" fmla="*/ 147 w 155"/>
                <a:gd name="T19" fmla="*/ 87 h 87"/>
                <a:gd name="T20" fmla="*/ 155 w 155"/>
                <a:gd name="T21" fmla="*/ 67 h 8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55" h="87">
                  <a:moveTo>
                    <a:pt x="155" y="67"/>
                  </a:moveTo>
                  <a:lnTo>
                    <a:pt x="107" y="50"/>
                  </a:lnTo>
                  <a:lnTo>
                    <a:pt x="63" y="29"/>
                  </a:lnTo>
                  <a:lnTo>
                    <a:pt x="21" y="8"/>
                  </a:lnTo>
                  <a:lnTo>
                    <a:pt x="9" y="0"/>
                  </a:lnTo>
                  <a:lnTo>
                    <a:pt x="0" y="16"/>
                  </a:lnTo>
                  <a:lnTo>
                    <a:pt x="11" y="25"/>
                  </a:lnTo>
                  <a:lnTo>
                    <a:pt x="53" y="48"/>
                  </a:lnTo>
                  <a:lnTo>
                    <a:pt x="99" y="66"/>
                  </a:lnTo>
                  <a:lnTo>
                    <a:pt x="147" y="87"/>
                  </a:lnTo>
                  <a:lnTo>
                    <a:pt x="155" y="67"/>
                  </a:lnTo>
                  <a:close/>
                </a:path>
              </a:pathLst>
            </a:custGeom>
            <a:solidFill>
              <a:srgbClr val="DD13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887" name="Freeform 181"/>
            <p:cNvSpPr>
              <a:spLocks noEditPoints="1"/>
            </p:cNvSpPr>
            <p:nvPr/>
          </p:nvSpPr>
          <p:spPr bwMode="auto">
            <a:xfrm>
              <a:off x="4180" y="2655"/>
              <a:ext cx="84" cy="490"/>
            </a:xfrm>
            <a:custGeom>
              <a:avLst/>
              <a:gdLst>
                <a:gd name="T0" fmla="*/ 77 w 84"/>
                <a:gd name="T1" fmla="*/ 33 h 490"/>
                <a:gd name="T2" fmla="*/ 59 w 84"/>
                <a:gd name="T3" fmla="*/ 56 h 490"/>
                <a:gd name="T4" fmla="*/ 46 w 84"/>
                <a:gd name="T5" fmla="*/ 81 h 490"/>
                <a:gd name="T6" fmla="*/ 33 w 84"/>
                <a:gd name="T7" fmla="*/ 111 h 490"/>
                <a:gd name="T8" fmla="*/ 17 w 84"/>
                <a:gd name="T9" fmla="*/ 113 h 490"/>
                <a:gd name="T10" fmla="*/ 29 w 84"/>
                <a:gd name="T11" fmla="*/ 81 h 490"/>
                <a:gd name="T12" fmla="*/ 42 w 84"/>
                <a:gd name="T13" fmla="*/ 52 h 490"/>
                <a:gd name="T14" fmla="*/ 59 w 84"/>
                <a:gd name="T15" fmla="*/ 25 h 490"/>
                <a:gd name="T16" fmla="*/ 81 w 84"/>
                <a:gd name="T17" fmla="*/ 0 h 490"/>
                <a:gd name="T18" fmla="*/ 29 w 84"/>
                <a:gd name="T19" fmla="*/ 125 h 490"/>
                <a:gd name="T20" fmla="*/ 21 w 84"/>
                <a:gd name="T21" fmla="*/ 152 h 490"/>
                <a:gd name="T22" fmla="*/ 15 w 84"/>
                <a:gd name="T23" fmla="*/ 179 h 490"/>
                <a:gd name="T24" fmla="*/ 11 w 84"/>
                <a:gd name="T25" fmla="*/ 209 h 490"/>
                <a:gd name="T26" fmla="*/ 11 w 84"/>
                <a:gd name="T27" fmla="*/ 238 h 490"/>
                <a:gd name="T28" fmla="*/ 0 w 84"/>
                <a:gd name="T29" fmla="*/ 223 h 490"/>
                <a:gd name="T30" fmla="*/ 4 w 84"/>
                <a:gd name="T31" fmla="*/ 190 h 490"/>
                <a:gd name="T32" fmla="*/ 8 w 84"/>
                <a:gd name="T33" fmla="*/ 159 h 490"/>
                <a:gd name="T34" fmla="*/ 13 w 84"/>
                <a:gd name="T35" fmla="*/ 129 h 490"/>
                <a:gd name="T36" fmla="*/ 29 w 84"/>
                <a:gd name="T37" fmla="*/ 125 h 490"/>
                <a:gd name="T38" fmla="*/ 11 w 84"/>
                <a:gd name="T39" fmla="*/ 253 h 490"/>
                <a:gd name="T40" fmla="*/ 13 w 84"/>
                <a:gd name="T41" fmla="*/ 282 h 490"/>
                <a:gd name="T42" fmla="*/ 17 w 84"/>
                <a:gd name="T43" fmla="*/ 311 h 490"/>
                <a:gd name="T44" fmla="*/ 23 w 84"/>
                <a:gd name="T45" fmla="*/ 340 h 490"/>
                <a:gd name="T46" fmla="*/ 15 w 84"/>
                <a:gd name="T47" fmla="*/ 365 h 490"/>
                <a:gd name="T48" fmla="*/ 10 w 84"/>
                <a:gd name="T49" fmla="*/ 334 h 490"/>
                <a:gd name="T50" fmla="*/ 4 w 84"/>
                <a:gd name="T51" fmla="*/ 301 h 490"/>
                <a:gd name="T52" fmla="*/ 0 w 84"/>
                <a:gd name="T53" fmla="*/ 271 h 490"/>
                <a:gd name="T54" fmla="*/ 0 w 84"/>
                <a:gd name="T55" fmla="*/ 238 h 490"/>
                <a:gd name="T56" fmla="*/ 27 w 84"/>
                <a:gd name="T57" fmla="*/ 353 h 490"/>
                <a:gd name="T58" fmla="*/ 36 w 84"/>
                <a:gd name="T59" fmla="*/ 386 h 490"/>
                <a:gd name="T60" fmla="*/ 50 w 84"/>
                <a:gd name="T61" fmla="*/ 415 h 490"/>
                <a:gd name="T62" fmla="*/ 67 w 84"/>
                <a:gd name="T63" fmla="*/ 445 h 490"/>
                <a:gd name="T64" fmla="*/ 84 w 84"/>
                <a:gd name="T65" fmla="*/ 470 h 490"/>
                <a:gd name="T66" fmla="*/ 69 w 84"/>
                <a:gd name="T67" fmla="*/ 478 h 490"/>
                <a:gd name="T68" fmla="*/ 50 w 84"/>
                <a:gd name="T69" fmla="*/ 449 h 490"/>
                <a:gd name="T70" fmla="*/ 35 w 84"/>
                <a:gd name="T71" fmla="*/ 415 h 490"/>
                <a:gd name="T72" fmla="*/ 21 w 84"/>
                <a:gd name="T73" fmla="*/ 382 h 490"/>
                <a:gd name="T74" fmla="*/ 27 w 84"/>
                <a:gd name="T75" fmla="*/ 353 h 49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84" h="490">
                  <a:moveTo>
                    <a:pt x="84" y="21"/>
                  </a:moveTo>
                  <a:lnTo>
                    <a:pt x="77" y="33"/>
                  </a:lnTo>
                  <a:lnTo>
                    <a:pt x="69" y="44"/>
                  </a:lnTo>
                  <a:lnTo>
                    <a:pt x="59" y="56"/>
                  </a:lnTo>
                  <a:lnTo>
                    <a:pt x="52" y="69"/>
                  </a:lnTo>
                  <a:lnTo>
                    <a:pt x="46" y="81"/>
                  </a:lnTo>
                  <a:lnTo>
                    <a:pt x="38" y="96"/>
                  </a:lnTo>
                  <a:lnTo>
                    <a:pt x="33" y="111"/>
                  </a:lnTo>
                  <a:lnTo>
                    <a:pt x="29" y="125"/>
                  </a:lnTo>
                  <a:lnTo>
                    <a:pt x="17" y="113"/>
                  </a:lnTo>
                  <a:lnTo>
                    <a:pt x="23" y="98"/>
                  </a:lnTo>
                  <a:lnTo>
                    <a:pt x="29" y="81"/>
                  </a:lnTo>
                  <a:lnTo>
                    <a:pt x="36" y="65"/>
                  </a:lnTo>
                  <a:lnTo>
                    <a:pt x="42" y="52"/>
                  </a:lnTo>
                  <a:lnTo>
                    <a:pt x="52" y="38"/>
                  </a:lnTo>
                  <a:lnTo>
                    <a:pt x="59" y="25"/>
                  </a:lnTo>
                  <a:lnTo>
                    <a:pt x="71" y="10"/>
                  </a:lnTo>
                  <a:lnTo>
                    <a:pt x="81" y="0"/>
                  </a:lnTo>
                  <a:lnTo>
                    <a:pt x="84" y="21"/>
                  </a:lnTo>
                  <a:close/>
                  <a:moveTo>
                    <a:pt x="29" y="125"/>
                  </a:moveTo>
                  <a:lnTo>
                    <a:pt x="25" y="138"/>
                  </a:lnTo>
                  <a:lnTo>
                    <a:pt x="21" y="152"/>
                  </a:lnTo>
                  <a:lnTo>
                    <a:pt x="17" y="167"/>
                  </a:lnTo>
                  <a:lnTo>
                    <a:pt x="15" y="179"/>
                  </a:lnTo>
                  <a:lnTo>
                    <a:pt x="15" y="194"/>
                  </a:lnTo>
                  <a:lnTo>
                    <a:pt x="11" y="209"/>
                  </a:lnTo>
                  <a:lnTo>
                    <a:pt x="11" y="223"/>
                  </a:lnTo>
                  <a:lnTo>
                    <a:pt x="11" y="238"/>
                  </a:lnTo>
                  <a:lnTo>
                    <a:pt x="0" y="238"/>
                  </a:lnTo>
                  <a:lnTo>
                    <a:pt x="0" y="223"/>
                  </a:lnTo>
                  <a:lnTo>
                    <a:pt x="2" y="205"/>
                  </a:lnTo>
                  <a:lnTo>
                    <a:pt x="4" y="190"/>
                  </a:lnTo>
                  <a:lnTo>
                    <a:pt x="6" y="175"/>
                  </a:lnTo>
                  <a:lnTo>
                    <a:pt x="8" y="159"/>
                  </a:lnTo>
                  <a:lnTo>
                    <a:pt x="11" y="142"/>
                  </a:lnTo>
                  <a:lnTo>
                    <a:pt x="13" y="129"/>
                  </a:lnTo>
                  <a:lnTo>
                    <a:pt x="17" y="113"/>
                  </a:lnTo>
                  <a:lnTo>
                    <a:pt x="29" y="125"/>
                  </a:lnTo>
                  <a:close/>
                  <a:moveTo>
                    <a:pt x="11" y="238"/>
                  </a:moveTo>
                  <a:lnTo>
                    <a:pt x="11" y="253"/>
                  </a:lnTo>
                  <a:lnTo>
                    <a:pt x="11" y="267"/>
                  </a:lnTo>
                  <a:lnTo>
                    <a:pt x="13" y="282"/>
                  </a:lnTo>
                  <a:lnTo>
                    <a:pt x="15" y="294"/>
                  </a:lnTo>
                  <a:lnTo>
                    <a:pt x="17" y="311"/>
                  </a:lnTo>
                  <a:lnTo>
                    <a:pt x="19" y="323"/>
                  </a:lnTo>
                  <a:lnTo>
                    <a:pt x="23" y="340"/>
                  </a:lnTo>
                  <a:lnTo>
                    <a:pt x="27" y="353"/>
                  </a:lnTo>
                  <a:lnTo>
                    <a:pt x="15" y="365"/>
                  </a:lnTo>
                  <a:lnTo>
                    <a:pt x="11" y="349"/>
                  </a:lnTo>
                  <a:lnTo>
                    <a:pt x="10" y="334"/>
                  </a:lnTo>
                  <a:lnTo>
                    <a:pt x="6" y="319"/>
                  </a:lnTo>
                  <a:lnTo>
                    <a:pt x="4" y="301"/>
                  </a:lnTo>
                  <a:lnTo>
                    <a:pt x="2" y="286"/>
                  </a:lnTo>
                  <a:lnTo>
                    <a:pt x="0" y="271"/>
                  </a:lnTo>
                  <a:lnTo>
                    <a:pt x="0" y="253"/>
                  </a:lnTo>
                  <a:lnTo>
                    <a:pt x="0" y="238"/>
                  </a:lnTo>
                  <a:lnTo>
                    <a:pt x="11" y="238"/>
                  </a:lnTo>
                  <a:close/>
                  <a:moveTo>
                    <a:pt x="27" y="353"/>
                  </a:moveTo>
                  <a:lnTo>
                    <a:pt x="33" y="369"/>
                  </a:lnTo>
                  <a:lnTo>
                    <a:pt x="36" y="386"/>
                  </a:lnTo>
                  <a:lnTo>
                    <a:pt x="42" y="401"/>
                  </a:lnTo>
                  <a:lnTo>
                    <a:pt x="50" y="415"/>
                  </a:lnTo>
                  <a:lnTo>
                    <a:pt x="58" y="432"/>
                  </a:lnTo>
                  <a:lnTo>
                    <a:pt x="67" y="445"/>
                  </a:lnTo>
                  <a:lnTo>
                    <a:pt x="75" y="459"/>
                  </a:lnTo>
                  <a:lnTo>
                    <a:pt x="84" y="470"/>
                  </a:lnTo>
                  <a:lnTo>
                    <a:pt x="81" y="490"/>
                  </a:lnTo>
                  <a:lnTo>
                    <a:pt x="69" y="478"/>
                  </a:lnTo>
                  <a:lnTo>
                    <a:pt x="59" y="463"/>
                  </a:lnTo>
                  <a:lnTo>
                    <a:pt x="50" y="449"/>
                  </a:lnTo>
                  <a:lnTo>
                    <a:pt x="42" y="434"/>
                  </a:lnTo>
                  <a:lnTo>
                    <a:pt x="35" y="415"/>
                  </a:lnTo>
                  <a:lnTo>
                    <a:pt x="27" y="399"/>
                  </a:lnTo>
                  <a:lnTo>
                    <a:pt x="21" y="382"/>
                  </a:lnTo>
                  <a:lnTo>
                    <a:pt x="15" y="365"/>
                  </a:lnTo>
                  <a:lnTo>
                    <a:pt x="27" y="353"/>
                  </a:lnTo>
                  <a:close/>
                </a:path>
              </a:pathLst>
            </a:custGeom>
            <a:solidFill>
              <a:srgbClr val="DD13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888" name="Freeform 182"/>
            <p:cNvSpPr>
              <a:spLocks noEditPoints="1"/>
            </p:cNvSpPr>
            <p:nvPr/>
          </p:nvSpPr>
          <p:spPr bwMode="auto">
            <a:xfrm>
              <a:off x="4257" y="2459"/>
              <a:ext cx="67" cy="206"/>
            </a:xfrm>
            <a:custGeom>
              <a:avLst/>
              <a:gdLst>
                <a:gd name="T0" fmla="*/ 19 w 67"/>
                <a:gd name="T1" fmla="*/ 0 h 206"/>
                <a:gd name="T2" fmla="*/ 32 w 67"/>
                <a:gd name="T3" fmla="*/ 12 h 206"/>
                <a:gd name="T4" fmla="*/ 46 w 67"/>
                <a:gd name="T5" fmla="*/ 27 h 206"/>
                <a:gd name="T6" fmla="*/ 27 w 67"/>
                <a:gd name="T7" fmla="*/ 39 h 206"/>
                <a:gd name="T8" fmla="*/ 17 w 67"/>
                <a:gd name="T9" fmla="*/ 29 h 206"/>
                <a:gd name="T10" fmla="*/ 4 w 67"/>
                <a:gd name="T11" fmla="*/ 19 h 206"/>
                <a:gd name="T12" fmla="*/ 19 w 67"/>
                <a:gd name="T13" fmla="*/ 0 h 206"/>
                <a:gd name="T14" fmla="*/ 46 w 67"/>
                <a:gd name="T15" fmla="*/ 27 h 206"/>
                <a:gd name="T16" fmla="*/ 53 w 67"/>
                <a:gd name="T17" fmla="*/ 44 h 206"/>
                <a:gd name="T18" fmla="*/ 63 w 67"/>
                <a:gd name="T19" fmla="*/ 62 h 206"/>
                <a:gd name="T20" fmla="*/ 67 w 67"/>
                <a:gd name="T21" fmla="*/ 81 h 206"/>
                <a:gd name="T22" fmla="*/ 67 w 67"/>
                <a:gd name="T23" fmla="*/ 102 h 206"/>
                <a:gd name="T24" fmla="*/ 46 w 67"/>
                <a:gd name="T25" fmla="*/ 102 h 206"/>
                <a:gd name="T26" fmla="*/ 44 w 67"/>
                <a:gd name="T27" fmla="*/ 85 h 206"/>
                <a:gd name="T28" fmla="*/ 38 w 67"/>
                <a:gd name="T29" fmla="*/ 69 h 206"/>
                <a:gd name="T30" fmla="*/ 32 w 67"/>
                <a:gd name="T31" fmla="*/ 54 h 206"/>
                <a:gd name="T32" fmla="*/ 27 w 67"/>
                <a:gd name="T33" fmla="*/ 39 h 206"/>
                <a:gd name="T34" fmla="*/ 46 w 67"/>
                <a:gd name="T35" fmla="*/ 27 h 206"/>
                <a:gd name="T36" fmla="*/ 67 w 67"/>
                <a:gd name="T37" fmla="*/ 102 h 206"/>
                <a:gd name="T38" fmla="*/ 65 w 67"/>
                <a:gd name="T39" fmla="*/ 121 h 206"/>
                <a:gd name="T40" fmla="*/ 63 w 67"/>
                <a:gd name="T41" fmla="*/ 140 h 206"/>
                <a:gd name="T42" fmla="*/ 53 w 67"/>
                <a:gd name="T43" fmla="*/ 158 h 206"/>
                <a:gd name="T44" fmla="*/ 44 w 67"/>
                <a:gd name="T45" fmla="*/ 179 h 206"/>
                <a:gd name="T46" fmla="*/ 23 w 67"/>
                <a:gd name="T47" fmla="*/ 163 h 206"/>
                <a:gd name="T48" fmla="*/ 30 w 67"/>
                <a:gd name="T49" fmla="*/ 150 h 206"/>
                <a:gd name="T50" fmla="*/ 38 w 67"/>
                <a:gd name="T51" fmla="*/ 135 h 206"/>
                <a:gd name="T52" fmla="*/ 44 w 67"/>
                <a:gd name="T53" fmla="*/ 117 h 206"/>
                <a:gd name="T54" fmla="*/ 46 w 67"/>
                <a:gd name="T55" fmla="*/ 102 h 206"/>
                <a:gd name="T56" fmla="*/ 67 w 67"/>
                <a:gd name="T57" fmla="*/ 102 h 206"/>
                <a:gd name="T58" fmla="*/ 44 w 67"/>
                <a:gd name="T59" fmla="*/ 179 h 206"/>
                <a:gd name="T60" fmla="*/ 29 w 67"/>
                <a:gd name="T61" fmla="*/ 194 h 206"/>
                <a:gd name="T62" fmla="*/ 11 w 67"/>
                <a:gd name="T63" fmla="*/ 206 h 206"/>
                <a:gd name="T64" fmla="*/ 0 w 67"/>
                <a:gd name="T65" fmla="*/ 188 h 206"/>
                <a:gd name="T66" fmla="*/ 11 w 67"/>
                <a:gd name="T67" fmla="*/ 177 h 206"/>
                <a:gd name="T68" fmla="*/ 23 w 67"/>
                <a:gd name="T69" fmla="*/ 163 h 206"/>
                <a:gd name="T70" fmla="*/ 44 w 67"/>
                <a:gd name="T71" fmla="*/ 179 h 20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67" h="206">
                  <a:moveTo>
                    <a:pt x="19" y="0"/>
                  </a:moveTo>
                  <a:lnTo>
                    <a:pt x="32" y="12"/>
                  </a:lnTo>
                  <a:lnTo>
                    <a:pt x="46" y="27"/>
                  </a:lnTo>
                  <a:lnTo>
                    <a:pt x="27" y="39"/>
                  </a:lnTo>
                  <a:lnTo>
                    <a:pt x="17" y="29"/>
                  </a:lnTo>
                  <a:lnTo>
                    <a:pt x="4" y="19"/>
                  </a:lnTo>
                  <a:lnTo>
                    <a:pt x="19" y="0"/>
                  </a:lnTo>
                  <a:close/>
                  <a:moveTo>
                    <a:pt x="46" y="27"/>
                  </a:moveTo>
                  <a:lnTo>
                    <a:pt x="53" y="44"/>
                  </a:lnTo>
                  <a:lnTo>
                    <a:pt x="63" y="62"/>
                  </a:lnTo>
                  <a:lnTo>
                    <a:pt x="67" y="81"/>
                  </a:lnTo>
                  <a:lnTo>
                    <a:pt x="67" y="102"/>
                  </a:lnTo>
                  <a:lnTo>
                    <a:pt x="46" y="102"/>
                  </a:lnTo>
                  <a:lnTo>
                    <a:pt x="44" y="85"/>
                  </a:lnTo>
                  <a:lnTo>
                    <a:pt x="38" y="69"/>
                  </a:lnTo>
                  <a:lnTo>
                    <a:pt x="32" y="54"/>
                  </a:lnTo>
                  <a:lnTo>
                    <a:pt x="27" y="39"/>
                  </a:lnTo>
                  <a:lnTo>
                    <a:pt x="46" y="27"/>
                  </a:lnTo>
                  <a:close/>
                  <a:moveTo>
                    <a:pt x="67" y="102"/>
                  </a:moveTo>
                  <a:lnTo>
                    <a:pt x="65" y="121"/>
                  </a:lnTo>
                  <a:lnTo>
                    <a:pt x="63" y="140"/>
                  </a:lnTo>
                  <a:lnTo>
                    <a:pt x="53" y="158"/>
                  </a:lnTo>
                  <a:lnTo>
                    <a:pt x="44" y="179"/>
                  </a:lnTo>
                  <a:lnTo>
                    <a:pt x="23" y="163"/>
                  </a:lnTo>
                  <a:lnTo>
                    <a:pt x="30" y="150"/>
                  </a:lnTo>
                  <a:lnTo>
                    <a:pt x="38" y="135"/>
                  </a:lnTo>
                  <a:lnTo>
                    <a:pt x="44" y="117"/>
                  </a:lnTo>
                  <a:lnTo>
                    <a:pt x="46" y="102"/>
                  </a:lnTo>
                  <a:lnTo>
                    <a:pt x="67" y="102"/>
                  </a:lnTo>
                  <a:close/>
                  <a:moveTo>
                    <a:pt x="44" y="179"/>
                  </a:moveTo>
                  <a:lnTo>
                    <a:pt x="29" y="194"/>
                  </a:lnTo>
                  <a:lnTo>
                    <a:pt x="11" y="206"/>
                  </a:lnTo>
                  <a:lnTo>
                    <a:pt x="0" y="188"/>
                  </a:lnTo>
                  <a:lnTo>
                    <a:pt x="11" y="177"/>
                  </a:lnTo>
                  <a:lnTo>
                    <a:pt x="23" y="163"/>
                  </a:lnTo>
                  <a:lnTo>
                    <a:pt x="44" y="179"/>
                  </a:lnTo>
                  <a:close/>
                </a:path>
              </a:pathLst>
            </a:custGeom>
            <a:solidFill>
              <a:srgbClr val="DD13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889" name="Freeform 183"/>
            <p:cNvSpPr>
              <a:spLocks noEditPoints="1"/>
            </p:cNvSpPr>
            <p:nvPr/>
          </p:nvSpPr>
          <p:spPr bwMode="auto">
            <a:xfrm>
              <a:off x="4259" y="3125"/>
              <a:ext cx="71" cy="221"/>
            </a:xfrm>
            <a:custGeom>
              <a:avLst/>
              <a:gdLst>
                <a:gd name="T0" fmla="*/ 4 w 71"/>
                <a:gd name="T1" fmla="*/ 202 h 221"/>
                <a:gd name="T2" fmla="*/ 15 w 71"/>
                <a:gd name="T3" fmla="*/ 194 h 221"/>
                <a:gd name="T4" fmla="*/ 21 w 71"/>
                <a:gd name="T5" fmla="*/ 183 h 221"/>
                <a:gd name="T6" fmla="*/ 42 w 71"/>
                <a:gd name="T7" fmla="*/ 200 h 221"/>
                <a:gd name="T8" fmla="*/ 30 w 71"/>
                <a:gd name="T9" fmla="*/ 210 h 221"/>
                <a:gd name="T10" fmla="*/ 21 w 71"/>
                <a:gd name="T11" fmla="*/ 221 h 221"/>
                <a:gd name="T12" fmla="*/ 4 w 71"/>
                <a:gd name="T13" fmla="*/ 202 h 221"/>
                <a:gd name="T14" fmla="*/ 21 w 71"/>
                <a:gd name="T15" fmla="*/ 183 h 221"/>
                <a:gd name="T16" fmla="*/ 30 w 71"/>
                <a:gd name="T17" fmla="*/ 169 h 221"/>
                <a:gd name="T18" fmla="*/ 40 w 71"/>
                <a:gd name="T19" fmla="*/ 150 h 221"/>
                <a:gd name="T20" fmla="*/ 44 w 71"/>
                <a:gd name="T21" fmla="*/ 133 h 221"/>
                <a:gd name="T22" fmla="*/ 46 w 71"/>
                <a:gd name="T23" fmla="*/ 112 h 221"/>
                <a:gd name="T24" fmla="*/ 71 w 71"/>
                <a:gd name="T25" fmla="*/ 110 h 221"/>
                <a:gd name="T26" fmla="*/ 67 w 71"/>
                <a:gd name="T27" fmla="*/ 125 h 221"/>
                <a:gd name="T28" fmla="*/ 67 w 71"/>
                <a:gd name="T29" fmla="*/ 135 h 221"/>
                <a:gd name="T30" fmla="*/ 67 w 71"/>
                <a:gd name="T31" fmla="*/ 148 h 221"/>
                <a:gd name="T32" fmla="*/ 63 w 71"/>
                <a:gd name="T33" fmla="*/ 156 h 221"/>
                <a:gd name="T34" fmla="*/ 57 w 71"/>
                <a:gd name="T35" fmla="*/ 169 h 221"/>
                <a:gd name="T36" fmla="*/ 51 w 71"/>
                <a:gd name="T37" fmla="*/ 181 h 221"/>
                <a:gd name="T38" fmla="*/ 48 w 71"/>
                <a:gd name="T39" fmla="*/ 188 h 221"/>
                <a:gd name="T40" fmla="*/ 42 w 71"/>
                <a:gd name="T41" fmla="*/ 200 h 221"/>
                <a:gd name="T42" fmla="*/ 21 w 71"/>
                <a:gd name="T43" fmla="*/ 183 h 221"/>
                <a:gd name="T44" fmla="*/ 46 w 71"/>
                <a:gd name="T45" fmla="*/ 112 h 221"/>
                <a:gd name="T46" fmla="*/ 44 w 71"/>
                <a:gd name="T47" fmla="*/ 91 h 221"/>
                <a:gd name="T48" fmla="*/ 38 w 71"/>
                <a:gd name="T49" fmla="*/ 73 h 221"/>
                <a:gd name="T50" fmla="*/ 30 w 71"/>
                <a:gd name="T51" fmla="*/ 56 h 221"/>
                <a:gd name="T52" fmla="*/ 19 w 71"/>
                <a:gd name="T53" fmla="*/ 37 h 221"/>
                <a:gd name="T54" fmla="*/ 38 w 71"/>
                <a:gd name="T55" fmla="*/ 23 h 221"/>
                <a:gd name="T56" fmla="*/ 46 w 71"/>
                <a:gd name="T57" fmla="*/ 33 h 221"/>
                <a:gd name="T58" fmla="*/ 50 w 71"/>
                <a:gd name="T59" fmla="*/ 43 h 221"/>
                <a:gd name="T60" fmla="*/ 57 w 71"/>
                <a:gd name="T61" fmla="*/ 54 h 221"/>
                <a:gd name="T62" fmla="*/ 61 w 71"/>
                <a:gd name="T63" fmla="*/ 64 h 221"/>
                <a:gd name="T64" fmla="*/ 67 w 71"/>
                <a:gd name="T65" fmla="*/ 87 h 221"/>
                <a:gd name="T66" fmla="*/ 71 w 71"/>
                <a:gd name="T67" fmla="*/ 110 h 221"/>
                <a:gd name="T68" fmla="*/ 46 w 71"/>
                <a:gd name="T69" fmla="*/ 112 h 221"/>
                <a:gd name="T70" fmla="*/ 19 w 71"/>
                <a:gd name="T71" fmla="*/ 37 h 221"/>
                <a:gd name="T72" fmla="*/ 11 w 71"/>
                <a:gd name="T73" fmla="*/ 27 h 221"/>
                <a:gd name="T74" fmla="*/ 0 w 71"/>
                <a:gd name="T75" fmla="*/ 16 h 221"/>
                <a:gd name="T76" fmla="*/ 15 w 71"/>
                <a:gd name="T77" fmla="*/ 0 h 221"/>
                <a:gd name="T78" fmla="*/ 27 w 71"/>
                <a:gd name="T79" fmla="*/ 12 h 221"/>
                <a:gd name="T80" fmla="*/ 38 w 71"/>
                <a:gd name="T81" fmla="*/ 23 h 221"/>
                <a:gd name="T82" fmla="*/ 19 w 71"/>
                <a:gd name="T83" fmla="*/ 37 h 22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71" h="221">
                  <a:moveTo>
                    <a:pt x="4" y="202"/>
                  </a:moveTo>
                  <a:lnTo>
                    <a:pt x="15" y="194"/>
                  </a:lnTo>
                  <a:lnTo>
                    <a:pt x="21" y="183"/>
                  </a:lnTo>
                  <a:lnTo>
                    <a:pt x="42" y="200"/>
                  </a:lnTo>
                  <a:lnTo>
                    <a:pt x="30" y="210"/>
                  </a:lnTo>
                  <a:lnTo>
                    <a:pt x="21" y="221"/>
                  </a:lnTo>
                  <a:lnTo>
                    <a:pt x="4" y="202"/>
                  </a:lnTo>
                  <a:close/>
                  <a:moveTo>
                    <a:pt x="21" y="183"/>
                  </a:moveTo>
                  <a:lnTo>
                    <a:pt x="30" y="169"/>
                  </a:lnTo>
                  <a:lnTo>
                    <a:pt x="40" y="150"/>
                  </a:lnTo>
                  <a:lnTo>
                    <a:pt x="44" y="133"/>
                  </a:lnTo>
                  <a:lnTo>
                    <a:pt x="46" y="112"/>
                  </a:lnTo>
                  <a:lnTo>
                    <a:pt x="71" y="110"/>
                  </a:lnTo>
                  <a:lnTo>
                    <a:pt x="67" y="125"/>
                  </a:lnTo>
                  <a:lnTo>
                    <a:pt x="67" y="135"/>
                  </a:lnTo>
                  <a:lnTo>
                    <a:pt x="67" y="148"/>
                  </a:lnTo>
                  <a:lnTo>
                    <a:pt x="63" y="156"/>
                  </a:lnTo>
                  <a:lnTo>
                    <a:pt x="57" y="169"/>
                  </a:lnTo>
                  <a:lnTo>
                    <a:pt x="51" y="181"/>
                  </a:lnTo>
                  <a:lnTo>
                    <a:pt x="48" y="188"/>
                  </a:lnTo>
                  <a:lnTo>
                    <a:pt x="42" y="200"/>
                  </a:lnTo>
                  <a:lnTo>
                    <a:pt x="21" y="183"/>
                  </a:lnTo>
                  <a:close/>
                  <a:moveTo>
                    <a:pt x="46" y="112"/>
                  </a:moveTo>
                  <a:lnTo>
                    <a:pt x="44" y="91"/>
                  </a:lnTo>
                  <a:lnTo>
                    <a:pt x="38" y="73"/>
                  </a:lnTo>
                  <a:lnTo>
                    <a:pt x="30" y="56"/>
                  </a:lnTo>
                  <a:lnTo>
                    <a:pt x="19" y="37"/>
                  </a:lnTo>
                  <a:lnTo>
                    <a:pt x="38" y="23"/>
                  </a:lnTo>
                  <a:lnTo>
                    <a:pt x="46" y="33"/>
                  </a:lnTo>
                  <a:lnTo>
                    <a:pt x="50" y="43"/>
                  </a:lnTo>
                  <a:lnTo>
                    <a:pt x="57" y="54"/>
                  </a:lnTo>
                  <a:lnTo>
                    <a:pt x="61" y="64"/>
                  </a:lnTo>
                  <a:lnTo>
                    <a:pt x="67" y="87"/>
                  </a:lnTo>
                  <a:lnTo>
                    <a:pt x="71" y="110"/>
                  </a:lnTo>
                  <a:lnTo>
                    <a:pt x="46" y="112"/>
                  </a:lnTo>
                  <a:close/>
                  <a:moveTo>
                    <a:pt x="19" y="37"/>
                  </a:moveTo>
                  <a:lnTo>
                    <a:pt x="11" y="27"/>
                  </a:lnTo>
                  <a:lnTo>
                    <a:pt x="0" y="16"/>
                  </a:lnTo>
                  <a:lnTo>
                    <a:pt x="15" y="0"/>
                  </a:lnTo>
                  <a:lnTo>
                    <a:pt x="27" y="12"/>
                  </a:lnTo>
                  <a:lnTo>
                    <a:pt x="38" y="23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DD13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50776" name="Group 184"/>
          <p:cNvGrpSpPr>
            <a:grpSpLocks/>
          </p:cNvGrpSpPr>
          <p:nvPr/>
        </p:nvGrpSpPr>
        <p:grpSpPr bwMode="auto">
          <a:xfrm>
            <a:off x="2376488" y="4808538"/>
            <a:ext cx="773112" cy="1439862"/>
            <a:chOff x="4679" y="2454"/>
            <a:chExt cx="487" cy="907"/>
          </a:xfrm>
        </p:grpSpPr>
        <p:sp>
          <p:nvSpPr>
            <p:cNvPr id="32854" name="Freeform 185"/>
            <p:cNvSpPr>
              <a:spLocks/>
            </p:cNvSpPr>
            <p:nvPr/>
          </p:nvSpPr>
          <p:spPr bwMode="auto">
            <a:xfrm>
              <a:off x="4758" y="2454"/>
              <a:ext cx="182" cy="119"/>
            </a:xfrm>
            <a:custGeom>
              <a:avLst/>
              <a:gdLst>
                <a:gd name="T0" fmla="*/ 169 w 182"/>
                <a:gd name="T1" fmla="*/ 119 h 119"/>
                <a:gd name="T2" fmla="*/ 134 w 182"/>
                <a:gd name="T3" fmla="*/ 92 h 119"/>
                <a:gd name="T4" fmla="*/ 92 w 182"/>
                <a:gd name="T5" fmla="*/ 67 h 119"/>
                <a:gd name="T6" fmla="*/ 48 w 182"/>
                <a:gd name="T7" fmla="*/ 42 h 119"/>
                <a:gd name="T8" fmla="*/ 0 w 182"/>
                <a:gd name="T9" fmla="*/ 19 h 119"/>
                <a:gd name="T10" fmla="*/ 7 w 182"/>
                <a:gd name="T11" fmla="*/ 0 h 119"/>
                <a:gd name="T12" fmla="*/ 57 w 182"/>
                <a:gd name="T13" fmla="*/ 24 h 119"/>
                <a:gd name="T14" fmla="*/ 101 w 182"/>
                <a:gd name="T15" fmla="*/ 49 h 119"/>
                <a:gd name="T16" fmla="*/ 144 w 182"/>
                <a:gd name="T17" fmla="*/ 76 h 119"/>
                <a:gd name="T18" fmla="*/ 182 w 182"/>
                <a:gd name="T19" fmla="*/ 101 h 119"/>
                <a:gd name="T20" fmla="*/ 169 w 182"/>
                <a:gd name="T21" fmla="*/ 119 h 11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2" h="119">
                  <a:moveTo>
                    <a:pt x="169" y="119"/>
                  </a:moveTo>
                  <a:lnTo>
                    <a:pt x="134" y="92"/>
                  </a:lnTo>
                  <a:lnTo>
                    <a:pt x="92" y="67"/>
                  </a:lnTo>
                  <a:lnTo>
                    <a:pt x="48" y="42"/>
                  </a:lnTo>
                  <a:lnTo>
                    <a:pt x="0" y="19"/>
                  </a:lnTo>
                  <a:lnTo>
                    <a:pt x="7" y="0"/>
                  </a:lnTo>
                  <a:lnTo>
                    <a:pt x="57" y="24"/>
                  </a:lnTo>
                  <a:lnTo>
                    <a:pt x="101" y="49"/>
                  </a:lnTo>
                  <a:lnTo>
                    <a:pt x="144" y="76"/>
                  </a:lnTo>
                  <a:lnTo>
                    <a:pt x="182" y="101"/>
                  </a:lnTo>
                  <a:lnTo>
                    <a:pt x="169" y="119"/>
                  </a:lnTo>
                  <a:close/>
                </a:path>
              </a:pathLst>
            </a:custGeom>
            <a:solidFill>
              <a:srgbClr val="DD13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855" name="Freeform 186"/>
            <p:cNvSpPr>
              <a:spLocks/>
            </p:cNvSpPr>
            <p:nvPr/>
          </p:nvSpPr>
          <p:spPr bwMode="auto">
            <a:xfrm>
              <a:off x="4944" y="2569"/>
              <a:ext cx="149" cy="155"/>
            </a:xfrm>
            <a:custGeom>
              <a:avLst/>
              <a:gdLst>
                <a:gd name="T0" fmla="*/ 136 w 149"/>
                <a:gd name="T1" fmla="*/ 155 h 155"/>
                <a:gd name="T2" fmla="*/ 130 w 149"/>
                <a:gd name="T3" fmla="*/ 146 h 155"/>
                <a:gd name="T4" fmla="*/ 107 w 149"/>
                <a:gd name="T5" fmla="*/ 117 h 155"/>
                <a:gd name="T6" fmla="*/ 78 w 149"/>
                <a:gd name="T7" fmla="*/ 88 h 155"/>
                <a:gd name="T8" fmla="*/ 52 w 149"/>
                <a:gd name="T9" fmla="*/ 59 h 155"/>
                <a:gd name="T10" fmla="*/ 21 w 149"/>
                <a:gd name="T11" fmla="*/ 30 h 155"/>
                <a:gd name="T12" fmla="*/ 0 w 149"/>
                <a:gd name="T13" fmla="*/ 15 h 155"/>
                <a:gd name="T14" fmla="*/ 11 w 149"/>
                <a:gd name="T15" fmla="*/ 0 h 155"/>
                <a:gd name="T16" fmla="*/ 30 w 149"/>
                <a:gd name="T17" fmla="*/ 15 h 155"/>
                <a:gd name="T18" fmla="*/ 65 w 149"/>
                <a:gd name="T19" fmla="*/ 44 h 155"/>
                <a:gd name="T20" fmla="*/ 94 w 149"/>
                <a:gd name="T21" fmla="*/ 75 h 155"/>
                <a:gd name="T22" fmla="*/ 121 w 149"/>
                <a:gd name="T23" fmla="*/ 103 h 155"/>
                <a:gd name="T24" fmla="*/ 146 w 149"/>
                <a:gd name="T25" fmla="*/ 134 h 155"/>
                <a:gd name="T26" fmla="*/ 149 w 149"/>
                <a:gd name="T27" fmla="*/ 144 h 155"/>
                <a:gd name="T28" fmla="*/ 136 w 149"/>
                <a:gd name="T29" fmla="*/ 155 h 15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49" h="155">
                  <a:moveTo>
                    <a:pt x="136" y="155"/>
                  </a:moveTo>
                  <a:lnTo>
                    <a:pt x="130" y="146"/>
                  </a:lnTo>
                  <a:lnTo>
                    <a:pt x="107" y="117"/>
                  </a:lnTo>
                  <a:lnTo>
                    <a:pt x="78" y="88"/>
                  </a:lnTo>
                  <a:lnTo>
                    <a:pt x="52" y="59"/>
                  </a:lnTo>
                  <a:lnTo>
                    <a:pt x="21" y="30"/>
                  </a:lnTo>
                  <a:lnTo>
                    <a:pt x="0" y="15"/>
                  </a:lnTo>
                  <a:lnTo>
                    <a:pt x="11" y="0"/>
                  </a:lnTo>
                  <a:lnTo>
                    <a:pt x="30" y="15"/>
                  </a:lnTo>
                  <a:lnTo>
                    <a:pt x="65" y="44"/>
                  </a:lnTo>
                  <a:lnTo>
                    <a:pt x="94" y="75"/>
                  </a:lnTo>
                  <a:lnTo>
                    <a:pt x="121" y="103"/>
                  </a:lnTo>
                  <a:lnTo>
                    <a:pt x="146" y="134"/>
                  </a:lnTo>
                  <a:lnTo>
                    <a:pt x="149" y="144"/>
                  </a:lnTo>
                  <a:lnTo>
                    <a:pt x="136" y="155"/>
                  </a:lnTo>
                  <a:close/>
                </a:path>
              </a:pathLst>
            </a:custGeom>
            <a:solidFill>
              <a:srgbClr val="DD13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856" name="Freeform 187"/>
            <p:cNvSpPr>
              <a:spLocks/>
            </p:cNvSpPr>
            <p:nvPr/>
          </p:nvSpPr>
          <p:spPr bwMode="auto">
            <a:xfrm>
              <a:off x="5090" y="2730"/>
              <a:ext cx="76" cy="196"/>
            </a:xfrm>
            <a:custGeom>
              <a:avLst/>
              <a:gdLst>
                <a:gd name="T0" fmla="*/ 55 w 76"/>
                <a:gd name="T1" fmla="*/ 196 h 196"/>
                <a:gd name="T2" fmla="*/ 53 w 76"/>
                <a:gd name="T3" fmla="*/ 167 h 196"/>
                <a:gd name="T4" fmla="*/ 50 w 76"/>
                <a:gd name="T5" fmla="*/ 136 h 196"/>
                <a:gd name="T6" fmla="*/ 42 w 76"/>
                <a:gd name="T7" fmla="*/ 105 h 196"/>
                <a:gd name="T8" fmla="*/ 34 w 76"/>
                <a:gd name="T9" fmla="*/ 75 h 196"/>
                <a:gd name="T10" fmla="*/ 19 w 76"/>
                <a:gd name="T11" fmla="*/ 46 h 196"/>
                <a:gd name="T12" fmla="*/ 2 w 76"/>
                <a:gd name="T13" fmla="*/ 15 h 196"/>
                <a:gd name="T14" fmla="*/ 0 w 76"/>
                <a:gd name="T15" fmla="*/ 11 h 196"/>
                <a:gd name="T16" fmla="*/ 15 w 76"/>
                <a:gd name="T17" fmla="*/ 0 h 196"/>
                <a:gd name="T18" fmla="*/ 19 w 76"/>
                <a:gd name="T19" fmla="*/ 6 h 196"/>
                <a:gd name="T20" fmla="*/ 36 w 76"/>
                <a:gd name="T21" fmla="*/ 36 h 196"/>
                <a:gd name="T22" fmla="*/ 50 w 76"/>
                <a:gd name="T23" fmla="*/ 69 h 196"/>
                <a:gd name="T24" fmla="*/ 63 w 76"/>
                <a:gd name="T25" fmla="*/ 100 h 196"/>
                <a:gd name="T26" fmla="*/ 69 w 76"/>
                <a:gd name="T27" fmla="*/ 132 h 196"/>
                <a:gd name="T28" fmla="*/ 74 w 76"/>
                <a:gd name="T29" fmla="*/ 165 h 196"/>
                <a:gd name="T30" fmla="*/ 76 w 76"/>
                <a:gd name="T31" fmla="*/ 194 h 196"/>
                <a:gd name="T32" fmla="*/ 55 w 76"/>
                <a:gd name="T33" fmla="*/ 196 h 19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6" h="196">
                  <a:moveTo>
                    <a:pt x="55" y="196"/>
                  </a:moveTo>
                  <a:lnTo>
                    <a:pt x="53" y="167"/>
                  </a:lnTo>
                  <a:lnTo>
                    <a:pt x="50" y="136"/>
                  </a:lnTo>
                  <a:lnTo>
                    <a:pt x="42" y="105"/>
                  </a:lnTo>
                  <a:lnTo>
                    <a:pt x="34" y="75"/>
                  </a:lnTo>
                  <a:lnTo>
                    <a:pt x="19" y="46"/>
                  </a:lnTo>
                  <a:lnTo>
                    <a:pt x="2" y="15"/>
                  </a:lnTo>
                  <a:lnTo>
                    <a:pt x="0" y="11"/>
                  </a:lnTo>
                  <a:lnTo>
                    <a:pt x="15" y="0"/>
                  </a:lnTo>
                  <a:lnTo>
                    <a:pt x="19" y="6"/>
                  </a:lnTo>
                  <a:lnTo>
                    <a:pt x="36" y="36"/>
                  </a:lnTo>
                  <a:lnTo>
                    <a:pt x="50" y="69"/>
                  </a:lnTo>
                  <a:lnTo>
                    <a:pt x="63" y="100"/>
                  </a:lnTo>
                  <a:lnTo>
                    <a:pt x="69" y="132"/>
                  </a:lnTo>
                  <a:lnTo>
                    <a:pt x="74" y="165"/>
                  </a:lnTo>
                  <a:lnTo>
                    <a:pt x="76" y="194"/>
                  </a:lnTo>
                  <a:lnTo>
                    <a:pt x="55" y="196"/>
                  </a:lnTo>
                  <a:close/>
                </a:path>
              </a:pathLst>
            </a:custGeom>
            <a:solidFill>
              <a:srgbClr val="DD13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857" name="Freeform 188"/>
            <p:cNvSpPr>
              <a:spLocks/>
            </p:cNvSpPr>
            <p:nvPr/>
          </p:nvSpPr>
          <p:spPr bwMode="auto">
            <a:xfrm>
              <a:off x="5080" y="2945"/>
              <a:ext cx="84" cy="190"/>
            </a:xfrm>
            <a:custGeom>
              <a:avLst/>
              <a:gdLst>
                <a:gd name="T0" fmla="*/ 0 w 84"/>
                <a:gd name="T1" fmla="*/ 176 h 190"/>
                <a:gd name="T2" fmla="*/ 12 w 84"/>
                <a:gd name="T3" fmla="*/ 159 h 190"/>
                <a:gd name="T4" fmla="*/ 29 w 84"/>
                <a:gd name="T5" fmla="*/ 128 h 190"/>
                <a:gd name="T6" fmla="*/ 44 w 84"/>
                <a:gd name="T7" fmla="*/ 102 h 190"/>
                <a:gd name="T8" fmla="*/ 52 w 84"/>
                <a:gd name="T9" fmla="*/ 73 h 190"/>
                <a:gd name="T10" fmla="*/ 60 w 84"/>
                <a:gd name="T11" fmla="*/ 42 h 190"/>
                <a:gd name="T12" fmla="*/ 63 w 84"/>
                <a:gd name="T13" fmla="*/ 13 h 190"/>
                <a:gd name="T14" fmla="*/ 65 w 84"/>
                <a:gd name="T15" fmla="*/ 0 h 190"/>
                <a:gd name="T16" fmla="*/ 84 w 84"/>
                <a:gd name="T17" fmla="*/ 0 h 190"/>
                <a:gd name="T18" fmla="*/ 84 w 84"/>
                <a:gd name="T19" fmla="*/ 15 h 190"/>
                <a:gd name="T20" fmla="*/ 79 w 84"/>
                <a:gd name="T21" fmla="*/ 46 h 190"/>
                <a:gd name="T22" fmla="*/ 71 w 84"/>
                <a:gd name="T23" fmla="*/ 79 h 190"/>
                <a:gd name="T24" fmla="*/ 60 w 84"/>
                <a:gd name="T25" fmla="*/ 109 h 190"/>
                <a:gd name="T26" fmla="*/ 46 w 84"/>
                <a:gd name="T27" fmla="*/ 140 h 190"/>
                <a:gd name="T28" fmla="*/ 29 w 84"/>
                <a:gd name="T29" fmla="*/ 171 h 190"/>
                <a:gd name="T30" fmla="*/ 15 w 84"/>
                <a:gd name="T31" fmla="*/ 190 h 190"/>
                <a:gd name="T32" fmla="*/ 0 w 84"/>
                <a:gd name="T33" fmla="*/ 176 h 19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84" h="190">
                  <a:moveTo>
                    <a:pt x="0" y="176"/>
                  </a:moveTo>
                  <a:lnTo>
                    <a:pt x="12" y="159"/>
                  </a:lnTo>
                  <a:lnTo>
                    <a:pt x="29" y="128"/>
                  </a:lnTo>
                  <a:lnTo>
                    <a:pt x="44" y="102"/>
                  </a:lnTo>
                  <a:lnTo>
                    <a:pt x="52" y="73"/>
                  </a:lnTo>
                  <a:lnTo>
                    <a:pt x="60" y="42"/>
                  </a:lnTo>
                  <a:lnTo>
                    <a:pt x="63" y="13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5"/>
                  </a:lnTo>
                  <a:lnTo>
                    <a:pt x="79" y="46"/>
                  </a:lnTo>
                  <a:lnTo>
                    <a:pt x="71" y="79"/>
                  </a:lnTo>
                  <a:lnTo>
                    <a:pt x="60" y="109"/>
                  </a:lnTo>
                  <a:lnTo>
                    <a:pt x="46" y="140"/>
                  </a:lnTo>
                  <a:lnTo>
                    <a:pt x="29" y="171"/>
                  </a:lnTo>
                  <a:lnTo>
                    <a:pt x="15" y="190"/>
                  </a:lnTo>
                  <a:lnTo>
                    <a:pt x="0" y="176"/>
                  </a:lnTo>
                  <a:close/>
                </a:path>
              </a:pathLst>
            </a:custGeom>
            <a:solidFill>
              <a:srgbClr val="DD13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858" name="Freeform 189"/>
            <p:cNvSpPr>
              <a:spLocks/>
            </p:cNvSpPr>
            <p:nvPr/>
          </p:nvSpPr>
          <p:spPr bwMode="auto">
            <a:xfrm>
              <a:off x="4921" y="3139"/>
              <a:ext cx="161" cy="144"/>
            </a:xfrm>
            <a:custGeom>
              <a:avLst/>
              <a:gdLst>
                <a:gd name="T0" fmla="*/ 0 w 161"/>
                <a:gd name="T1" fmla="*/ 125 h 144"/>
                <a:gd name="T2" fmla="*/ 7 w 161"/>
                <a:gd name="T3" fmla="*/ 121 h 144"/>
                <a:gd name="T4" fmla="*/ 44 w 161"/>
                <a:gd name="T5" fmla="*/ 98 h 144"/>
                <a:gd name="T6" fmla="*/ 75 w 161"/>
                <a:gd name="T7" fmla="*/ 73 h 144"/>
                <a:gd name="T8" fmla="*/ 103 w 161"/>
                <a:gd name="T9" fmla="*/ 46 h 144"/>
                <a:gd name="T10" fmla="*/ 130 w 161"/>
                <a:gd name="T11" fmla="*/ 21 h 144"/>
                <a:gd name="T12" fmla="*/ 146 w 161"/>
                <a:gd name="T13" fmla="*/ 0 h 144"/>
                <a:gd name="T14" fmla="*/ 161 w 161"/>
                <a:gd name="T15" fmla="*/ 11 h 144"/>
                <a:gd name="T16" fmla="*/ 144 w 161"/>
                <a:gd name="T17" fmla="*/ 34 h 144"/>
                <a:gd name="T18" fmla="*/ 117 w 161"/>
                <a:gd name="T19" fmla="*/ 61 h 144"/>
                <a:gd name="T20" fmla="*/ 86 w 161"/>
                <a:gd name="T21" fmla="*/ 88 h 144"/>
                <a:gd name="T22" fmla="*/ 53 w 161"/>
                <a:gd name="T23" fmla="*/ 113 h 144"/>
                <a:gd name="T24" fmla="*/ 19 w 161"/>
                <a:gd name="T25" fmla="*/ 138 h 144"/>
                <a:gd name="T26" fmla="*/ 7 w 161"/>
                <a:gd name="T27" fmla="*/ 144 h 144"/>
                <a:gd name="T28" fmla="*/ 0 w 161"/>
                <a:gd name="T29" fmla="*/ 125 h 14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61" h="144">
                  <a:moveTo>
                    <a:pt x="0" y="125"/>
                  </a:moveTo>
                  <a:lnTo>
                    <a:pt x="7" y="121"/>
                  </a:lnTo>
                  <a:lnTo>
                    <a:pt x="44" y="98"/>
                  </a:lnTo>
                  <a:lnTo>
                    <a:pt x="75" y="73"/>
                  </a:lnTo>
                  <a:lnTo>
                    <a:pt x="103" y="46"/>
                  </a:lnTo>
                  <a:lnTo>
                    <a:pt x="130" y="21"/>
                  </a:lnTo>
                  <a:lnTo>
                    <a:pt x="146" y="0"/>
                  </a:lnTo>
                  <a:lnTo>
                    <a:pt x="161" y="11"/>
                  </a:lnTo>
                  <a:lnTo>
                    <a:pt x="144" y="34"/>
                  </a:lnTo>
                  <a:lnTo>
                    <a:pt x="117" y="61"/>
                  </a:lnTo>
                  <a:lnTo>
                    <a:pt x="86" y="88"/>
                  </a:lnTo>
                  <a:lnTo>
                    <a:pt x="53" y="113"/>
                  </a:lnTo>
                  <a:lnTo>
                    <a:pt x="19" y="138"/>
                  </a:lnTo>
                  <a:lnTo>
                    <a:pt x="7" y="144"/>
                  </a:lnTo>
                  <a:lnTo>
                    <a:pt x="0" y="125"/>
                  </a:lnTo>
                  <a:close/>
                </a:path>
              </a:pathLst>
            </a:custGeom>
            <a:solidFill>
              <a:srgbClr val="DD13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859" name="Freeform 190"/>
            <p:cNvSpPr>
              <a:spLocks/>
            </p:cNvSpPr>
            <p:nvPr/>
          </p:nvSpPr>
          <p:spPr bwMode="auto">
            <a:xfrm>
              <a:off x="4758" y="3275"/>
              <a:ext cx="155" cy="86"/>
            </a:xfrm>
            <a:custGeom>
              <a:avLst/>
              <a:gdLst>
                <a:gd name="T0" fmla="*/ 0 w 155"/>
                <a:gd name="T1" fmla="*/ 69 h 86"/>
                <a:gd name="T2" fmla="*/ 48 w 155"/>
                <a:gd name="T3" fmla="*/ 50 h 86"/>
                <a:gd name="T4" fmla="*/ 92 w 155"/>
                <a:gd name="T5" fmla="*/ 29 h 86"/>
                <a:gd name="T6" fmla="*/ 134 w 155"/>
                <a:gd name="T7" fmla="*/ 8 h 86"/>
                <a:gd name="T8" fmla="*/ 145 w 155"/>
                <a:gd name="T9" fmla="*/ 0 h 86"/>
                <a:gd name="T10" fmla="*/ 155 w 155"/>
                <a:gd name="T11" fmla="*/ 17 h 86"/>
                <a:gd name="T12" fmla="*/ 144 w 155"/>
                <a:gd name="T13" fmla="*/ 25 h 86"/>
                <a:gd name="T14" fmla="*/ 101 w 155"/>
                <a:gd name="T15" fmla="*/ 48 h 86"/>
                <a:gd name="T16" fmla="*/ 55 w 155"/>
                <a:gd name="T17" fmla="*/ 67 h 86"/>
                <a:gd name="T18" fmla="*/ 7 w 155"/>
                <a:gd name="T19" fmla="*/ 86 h 86"/>
                <a:gd name="T20" fmla="*/ 0 w 155"/>
                <a:gd name="T21" fmla="*/ 69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55" h="86">
                  <a:moveTo>
                    <a:pt x="0" y="69"/>
                  </a:moveTo>
                  <a:lnTo>
                    <a:pt x="48" y="50"/>
                  </a:lnTo>
                  <a:lnTo>
                    <a:pt x="92" y="29"/>
                  </a:lnTo>
                  <a:lnTo>
                    <a:pt x="134" y="8"/>
                  </a:lnTo>
                  <a:lnTo>
                    <a:pt x="145" y="0"/>
                  </a:lnTo>
                  <a:lnTo>
                    <a:pt x="155" y="17"/>
                  </a:lnTo>
                  <a:lnTo>
                    <a:pt x="144" y="25"/>
                  </a:lnTo>
                  <a:lnTo>
                    <a:pt x="101" y="48"/>
                  </a:lnTo>
                  <a:lnTo>
                    <a:pt x="55" y="67"/>
                  </a:lnTo>
                  <a:lnTo>
                    <a:pt x="7" y="86"/>
                  </a:lnTo>
                  <a:lnTo>
                    <a:pt x="0" y="69"/>
                  </a:lnTo>
                  <a:close/>
                </a:path>
              </a:pathLst>
            </a:custGeom>
            <a:solidFill>
              <a:srgbClr val="DD13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860" name="Freeform 191"/>
            <p:cNvSpPr>
              <a:spLocks noEditPoints="1"/>
            </p:cNvSpPr>
            <p:nvPr/>
          </p:nvSpPr>
          <p:spPr bwMode="auto">
            <a:xfrm>
              <a:off x="4744" y="2661"/>
              <a:ext cx="85" cy="491"/>
            </a:xfrm>
            <a:custGeom>
              <a:avLst/>
              <a:gdLst>
                <a:gd name="T0" fmla="*/ 8 w 85"/>
                <a:gd name="T1" fmla="*/ 32 h 491"/>
                <a:gd name="T2" fmla="*/ 25 w 85"/>
                <a:gd name="T3" fmla="*/ 55 h 491"/>
                <a:gd name="T4" fmla="*/ 39 w 85"/>
                <a:gd name="T5" fmla="*/ 82 h 491"/>
                <a:gd name="T6" fmla="*/ 52 w 85"/>
                <a:gd name="T7" fmla="*/ 111 h 491"/>
                <a:gd name="T8" fmla="*/ 65 w 85"/>
                <a:gd name="T9" fmla="*/ 113 h 491"/>
                <a:gd name="T10" fmla="*/ 56 w 85"/>
                <a:gd name="T11" fmla="*/ 80 h 491"/>
                <a:gd name="T12" fmla="*/ 41 w 85"/>
                <a:gd name="T13" fmla="*/ 52 h 491"/>
                <a:gd name="T14" fmla="*/ 25 w 85"/>
                <a:gd name="T15" fmla="*/ 25 h 491"/>
                <a:gd name="T16" fmla="*/ 4 w 85"/>
                <a:gd name="T17" fmla="*/ 0 h 491"/>
                <a:gd name="T18" fmla="*/ 56 w 85"/>
                <a:gd name="T19" fmla="*/ 125 h 491"/>
                <a:gd name="T20" fmla="*/ 64 w 85"/>
                <a:gd name="T21" fmla="*/ 153 h 491"/>
                <a:gd name="T22" fmla="*/ 67 w 85"/>
                <a:gd name="T23" fmla="*/ 180 h 491"/>
                <a:gd name="T24" fmla="*/ 73 w 85"/>
                <a:gd name="T25" fmla="*/ 209 h 491"/>
                <a:gd name="T26" fmla="*/ 73 w 85"/>
                <a:gd name="T27" fmla="*/ 238 h 491"/>
                <a:gd name="T28" fmla="*/ 85 w 85"/>
                <a:gd name="T29" fmla="*/ 222 h 491"/>
                <a:gd name="T30" fmla="*/ 81 w 85"/>
                <a:gd name="T31" fmla="*/ 190 h 491"/>
                <a:gd name="T32" fmla="*/ 77 w 85"/>
                <a:gd name="T33" fmla="*/ 159 h 491"/>
                <a:gd name="T34" fmla="*/ 71 w 85"/>
                <a:gd name="T35" fmla="*/ 128 h 491"/>
                <a:gd name="T36" fmla="*/ 56 w 85"/>
                <a:gd name="T37" fmla="*/ 125 h 491"/>
                <a:gd name="T38" fmla="*/ 73 w 85"/>
                <a:gd name="T39" fmla="*/ 253 h 491"/>
                <a:gd name="T40" fmla="*/ 71 w 85"/>
                <a:gd name="T41" fmla="*/ 282 h 491"/>
                <a:gd name="T42" fmla="*/ 67 w 85"/>
                <a:gd name="T43" fmla="*/ 311 h 491"/>
                <a:gd name="T44" fmla="*/ 62 w 85"/>
                <a:gd name="T45" fmla="*/ 340 h 491"/>
                <a:gd name="T46" fmla="*/ 67 w 85"/>
                <a:gd name="T47" fmla="*/ 365 h 491"/>
                <a:gd name="T48" fmla="*/ 75 w 85"/>
                <a:gd name="T49" fmla="*/ 334 h 491"/>
                <a:gd name="T50" fmla="*/ 81 w 85"/>
                <a:gd name="T51" fmla="*/ 301 h 491"/>
                <a:gd name="T52" fmla="*/ 85 w 85"/>
                <a:gd name="T53" fmla="*/ 270 h 491"/>
                <a:gd name="T54" fmla="*/ 85 w 85"/>
                <a:gd name="T55" fmla="*/ 238 h 491"/>
                <a:gd name="T56" fmla="*/ 58 w 85"/>
                <a:gd name="T57" fmla="*/ 353 h 491"/>
                <a:gd name="T58" fmla="*/ 48 w 85"/>
                <a:gd name="T59" fmla="*/ 386 h 491"/>
                <a:gd name="T60" fmla="*/ 35 w 85"/>
                <a:gd name="T61" fmla="*/ 416 h 491"/>
                <a:gd name="T62" fmla="*/ 17 w 85"/>
                <a:gd name="T63" fmla="*/ 445 h 491"/>
                <a:gd name="T64" fmla="*/ 0 w 85"/>
                <a:gd name="T65" fmla="*/ 470 h 491"/>
                <a:gd name="T66" fmla="*/ 16 w 85"/>
                <a:gd name="T67" fmla="*/ 478 h 491"/>
                <a:gd name="T68" fmla="*/ 35 w 85"/>
                <a:gd name="T69" fmla="*/ 449 h 491"/>
                <a:gd name="T70" fmla="*/ 50 w 85"/>
                <a:gd name="T71" fmla="*/ 416 h 491"/>
                <a:gd name="T72" fmla="*/ 64 w 85"/>
                <a:gd name="T73" fmla="*/ 382 h 491"/>
                <a:gd name="T74" fmla="*/ 58 w 85"/>
                <a:gd name="T75" fmla="*/ 353 h 49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85" h="491">
                  <a:moveTo>
                    <a:pt x="0" y="21"/>
                  </a:moveTo>
                  <a:lnTo>
                    <a:pt x="8" y="32"/>
                  </a:lnTo>
                  <a:lnTo>
                    <a:pt x="16" y="44"/>
                  </a:lnTo>
                  <a:lnTo>
                    <a:pt x="25" y="55"/>
                  </a:lnTo>
                  <a:lnTo>
                    <a:pt x="33" y="69"/>
                  </a:lnTo>
                  <a:lnTo>
                    <a:pt x="39" y="82"/>
                  </a:lnTo>
                  <a:lnTo>
                    <a:pt x="44" y="96"/>
                  </a:lnTo>
                  <a:lnTo>
                    <a:pt x="52" y="111"/>
                  </a:lnTo>
                  <a:lnTo>
                    <a:pt x="56" y="125"/>
                  </a:lnTo>
                  <a:lnTo>
                    <a:pt x="65" y="113"/>
                  </a:lnTo>
                  <a:lnTo>
                    <a:pt x="62" y="98"/>
                  </a:lnTo>
                  <a:lnTo>
                    <a:pt x="56" y="80"/>
                  </a:lnTo>
                  <a:lnTo>
                    <a:pt x="48" y="65"/>
                  </a:lnTo>
                  <a:lnTo>
                    <a:pt x="41" y="52"/>
                  </a:lnTo>
                  <a:lnTo>
                    <a:pt x="33" y="38"/>
                  </a:lnTo>
                  <a:lnTo>
                    <a:pt x="25" y="25"/>
                  </a:lnTo>
                  <a:lnTo>
                    <a:pt x="14" y="11"/>
                  </a:lnTo>
                  <a:lnTo>
                    <a:pt x="4" y="0"/>
                  </a:lnTo>
                  <a:lnTo>
                    <a:pt x="0" y="21"/>
                  </a:lnTo>
                  <a:close/>
                  <a:moveTo>
                    <a:pt x="56" y="125"/>
                  </a:moveTo>
                  <a:lnTo>
                    <a:pt x="60" y="138"/>
                  </a:lnTo>
                  <a:lnTo>
                    <a:pt x="64" y="153"/>
                  </a:lnTo>
                  <a:lnTo>
                    <a:pt x="65" y="167"/>
                  </a:lnTo>
                  <a:lnTo>
                    <a:pt x="67" y="180"/>
                  </a:lnTo>
                  <a:lnTo>
                    <a:pt x="69" y="194"/>
                  </a:lnTo>
                  <a:lnTo>
                    <a:pt x="73" y="209"/>
                  </a:lnTo>
                  <a:lnTo>
                    <a:pt x="73" y="224"/>
                  </a:lnTo>
                  <a:lnTo>
                    <a:pt x="73" y="238"/>
                  </a:lnTo>
                  <a:lnTo>
                    <a:pt x="85" y="238"/>
                  </a:lnTo>
                  <a:lnTo>
                    <a:pt x="85" y="222"/>
                  </a:lnTo>
                  <a:lnTo>
                    <a:pt x="83" y="205"/>
                  </a:lnTo>
                  <a:lnTo>
                    <a:pt x="81" y="190"/>
                  </a:lnTo>
                  <a:lnTo>
                    <a:pt x="79" y="174"/>
                  </a:lnTo>
                  <a:lnTo>
                    <a:pt x="77" y="159"/>
                  </a:lnTo>
                  <a:lnTo>
                    <a:pt x="73" y="142"/>
                  </a:lnTo>
                  <a:lnTo>
                    <a:pt x="71" y="128"/>
                  </a:lnTo>
                  <a:lnTo>
                    <a:pt x="65" y="113"/>
                  </a:lnTo>
                  <a:lnTo>
                    <a:pt x="56" y="125"/>
                  </a:lnTo>
                  <a:close/>
                  <a:moveTo>
                    <a:pt x="73" y="238"/>
                  </a:moveTo>
                  <a:lnTo>
                    <a:pt x="73" y="253"/>
                  </a:lnTo>
                  <a:lnTo>
                    <a:pt x="73" y="267"/>
                  </a:lnTo>
                  <a:lnTo>
                    <a:pt x="71" y="282"/>
                  </a:lnTo>
                  <a:lnTo>
                    <a:pt x="67" y="295"/>
                  </a:lnTo>
                  <a:lnTo>
                    <a:pt x="67" y="311"/>
                  </a:lnTo>
                  <a:lnTo>
                    <a:pt x="64" y="324"/>
                  </a:lnTo>
                  <a:lnTo>
                    <a:pt x="62" y="340"/>
                  </a:lnTo>
                  <a:lnTo>
                    <a:pt x="58" y="353"/>
                  </a:lnTo>
                  <a:lnTo>
                    <a:pt x="67" y="365"/>
                  </a:lnTo>
                  <a:lnTo>
                    <a:pt x="73" y="349"/>
                  </a:lnTo>
                  <a:lnTo>
                    <a:pt x="75" y="334"/>
                  </a:lnTo>
                  <a:lnTo>
                    <a:pt x="79" y="318"/>
                  </a:lnTo>
                  <a:lnTo>
                    <a:pt x="81" y="301"/>
                  </a:lnTo>
                  <a:lnTo>
                    <a:pt x="83" y="286"/>
                  </a:lnTo>
                  <a:lnTo>
                    <a:pt x="85" y="270"/>
                  </a:lnTo>
                  <a:lnTo>
                    <a:pt x="85" y="253"/>
                  </a:lnTo>
                  <a:lnTo>
                    <a:pt x="85" y="238"/>
                  </a:lnTo>
                  <a:lnTo>
                    <a:pt x="73" y="238"/>
                  </a:lnTo>
                  <a:close/>
                  <a:moveTo>
                    <a:pt x="58" y="353"/>
                  </a:moveTo>
                  <a:lnTo>
                    <a:pt x="52" y="370"/>
                  </a:lnTo>
                  <a:lnTo>
                    <a:pt x="48" y="386"/>
                  </a:lnTo>
                  <a:lnTo>
                    <a:pt x="41" y="401"/>
                  </a:lnTo>
                  <a:lnTo>
                    <a:pt x="35" y="416"/>
                  </a:lnTo>
                  <a:lnTo>
                    <a:pt x="27" y="432"/>
                  </a:lnTo>
                  <a:lnTo>
                    <a:pt x="17" y="445"/>
                  </a:lnTo>
                  <a:lnTo>
                    <a:pt x="10" y="459"/>
                  </a:lnTo>
                  <a:lnTo>
                    <a:pt x="0" y="470"/>
                  </a:lnTo>
                  <a:lnTo>
                    <a:pt x="4" y="491"/>
                  </a:lnTo>
                  <a:lnTo>
                    <a:pt x="16" y="478"/>
                  </a:lnTo>
                  <a:lnTo>
                    <a:pt x="25" y="464"/>
                  </a:lnTo>
                  <a:lnTo>
                    <a:pt x="35" y="449"/>
                  </a:lnTo>
                  <a:lnTo>
                    <a:pt x="42" y="434"/>
                  </a:lnTo>
                  <a:lnTo>
                    <a:pt x="50" y="416"/>
                  </a:lnTo>
                  <a:lnTo>
                    <a:pt x="58" y="399"/>
                  </a:lnTo>
                  <a:lnTo>
                    <a:pt x="64" y="382"/>
                  </a:lnTo>
                  <a:lnTo>
                    <a:pt x="67" y="365"/>
                  </a:lnTo>
                  <a:lnTo>
                    <a:pt x="58" y="353"/>
                  </a:lnTo>
                  <a:close/>
                </a:path>
              </a:pathLst>
            </a:custGeom>
            <a:solidFill>
              <a:srgbClr val="DD13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861" name="Freeform 192"/>
            <p:cNvSpPr>
              <a:spLocks noEditPoints="1"/>
            </p:cNvSpPr>
            <p:nvPr/>
          </p:nvSpPr>
          <p:spPr bwMode="auto">
            <a:xfrm>
              <a:off x="4685" y="2465"/>
              <a:ext cx="67" cy="207"/>
            </a:xfrm>
            <a:custGeom>
              <a:avLst/>
              <a:gdLst>
                <a:gd name="T0" fmla="*/ 48 w 67"/>
                <a:gd name="T1" fmla="*/ 0 h 207"/>
                <a:gd name="T2" fmla="*/ 32 w 67"/>
                <a:gd name="T3" fmla="*/ 12 h 207"/>
                <a:gd name="T4" fmla="*/ 21 w 67"/>
                <a:gd name="T5" fmla="*/ 27 h 207"/>
                <a:gd name="T6" fmla="*/ 40 w 67"/>
                <a:gd name="T7" fmla="*/ 40 h 207"/>
                <a:gd name="T8" fmla="*/ 50 w 67"/>
                <a:gd name="T9" fmla="*/ 29 h 207"/>
                <a:gd name="T10" fmla="*/ 63 w 67"/>
                <a:gd name="T11" fmla="*/ 19 h 207"/>
                <a:gd name="T12" fmla="*/ 48 w 67"/>
                <a:gd name="T13" fmla="*/ 0 h 207"/>
                <a:gd name="T14" fmla="*/ 21 w 67"/>
                <a:gd name="T15" fmla="*/ 27 h 207"/>
                <a:gd name="T16" fmla="*/ 13 w 67"/>
                <a:gd name="T17" fmla="*/ 44 h 207"/>
                <a:gd name="T18" fmla="*/ 4 w 67"/>
                <a:gd name="T19" fmla="*/ 61 h 207"/>
                <a:gd name="T20" fmla="*/ 0 w 67"/>
                <a:gd name="T21" fmla="*/ 81 h 207"/>
                <a:gd name="T22" fmla="*/ 0 w 67"/>
                <a:gd name="T23" fmla="*/ 102 h 207"/>
                <a:gd name="T24" fmla="*/ 21 w 67"/>
                <a:gd name="T25" fmla="*/ 102 h 207"/>
                <a:gd name="T26" fmla="*/ 23 w 67"/>
                <a:gd name="T27" fmla="*/ 84 h 207"/>
                <a:gd name="T28" fmla="*/ 28 w 67"/>
                <a:gd name="T29" fmla="*/ 69 h 207"/>
                <a:gd name="T30" fmla="*/ 32 w 67"/>
                <a:gd name="T31" fmla="*/ 54 h 207"/>
                <a:gd name="T32" fmla="*/ 40 w 67"/>
                <a:gd name="T33" fmla="*/ 40 h 207"/>
                <a:gd name="T34" fmla="*/ 21 w 67"/>
                <a:gd name="T35" fmla="*/ 27 h 207"/>
                <a:gd name="T36" fmla="*/ 0 w 67"/>
                <a:gd name="T37" fmla="*/ 102 h 207"/>
                <a:gd name="T38" fmla="*/ 2 w 67"/>
                <a:gd name="T39" fmla="*/ 121 h 207"/>
                <a:gd name="T40" fmla="*/ 4 w 67"/>
                <a:gd name="T41" fmla="*/ 140 h 207"/>
                <a:gd name="T42" fmla="*/ 13 w 67"/>
                <a:gd name="T43" fmla="*/ 159 h 207"/>
                <a:gd name="T44" fmla="*/ 23 w 67"/>
                <a:gd name="T45" fmla="*/ 179 h 207"/>
                <a:gd name="T46" fmla="*/ 44 w 67"/>
                <a:gd name="T47" fmla="*/ 163 h 207"/>
                <a:gd name="T48" fmla="*/ 36 w 67"/>
                <a:gd name="T49" fmla="*/ 150 h 207"/>
                <a:gd name="T50" fmla="*/ 28 w 67"/>
                <a:gd name="T51" fmla="*/ 134 h 207"/>
                <a:gd name="T52" fmla="*/ 23 w 67"/>
                <a:gd name="T53" fmla="*/ 117 h 207"/>
                <a:gd name="T54" fmla="*/ 21 w 67"/>
                <a:gd name="T55" fmla="*/ 102 h 207"/>
                <a:gd name="T56" fmla="*/ 0 w 67"/>
                <a:gd name="T57" fmla="*/ 102 h 207"/>
                <a:gd name="T58" fmla="*/ 23 w 67"/>
                <a:gd name="T59" fmla="*/ 179 h 207"/>
                <a:gd name="T60" fmla="*/ 38 w 67"/>
                <a:gd name="T61" fmla="*/ 194 h 207"/>
                <a:gd name="T62" fmla="*/ 53 w 67"/>
                <a:gd name="T63" fmla="*/ 207 h 207"/>
                <a:gd name="T64" fmla="*/ 67 w 67"/>
                <a:gd name="T65" fmla="*/ 188 h 207"/>
                <a:gd name="T66" fmla="*/ 53 w 67"/>
                <a:gd name="T67" fmla="*/ 177 h 207"/>
                <a:gd name="T68" fmla="*/ 44 w 67"/>
                <a:gd name="T69" fmla="*/ 163 h 207"/>
                <a:gd name="T70" fmla="*/ 23 w 67"/>
                <a:gd name="T71" fmla="*/ 179 h 20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67" h="207">
                  <a:moveTo>
                    <a:pt x="48" y="0"/>
                  </a:moveTo>
                  <a:lnTo>
                    <a:pt x="32" y="12"/>
                  </a:lnTo>
                  <a:lnTo>
                    <a:pt x="21" y="27"/>
                  </a:lnTo>
                  <a:lnTo>
                    <a:pt x="40" y="40"/>
                  </a:lnTo>
                  <a:lnTo>
                    <a:pt x="50" y="29"/>
                  </a:lnTo>
                  <a:lnTo>
                    <a:pt x="63" y="19"/>
                  </a:lnTo>
                  <a:lnTo>
                    <a:pt x="48" y="0"/>
                  </a:lnTo>
                  <a:close/>
                  <a:moveTo>
                    <a:pt x="21" y="27"/>
                  </a:moveTo>
                  <a:lnTo>
                    <a:pt x="13" y="44"/>
                  </a:lnTo>
                  <a:lnTo>
                    <a:pt x="4" y="61"/>
                  </a:lnTo>
                  <a:lnTo>
                    <a:pt x="0" y="81"/>
                  </a:lnTo>
                  <a:lnTo>
                    <a:pt x="0" y="102"/>
                  </a:lnTo>
                  <a:lnTo>
                    <a:pt x="21" y="102"/>
                  </a:lnTo>
                  <a:lnTo>
                    <a:pt x="23" y="84"/>
                  </a:lnTo>
                  <a:lnTo>
                    <a:pt x="28" y="69"/>
                  </a:lnTo>
                  <a:lnTo>
                    <a:pt x="32" y="54"/>
                  </a:lnTo>
                  <a:lnTo>
                    <a:pt x="40" y="40"/>
                  </a:lnTo>
                  <a:lnTo>
                    <a:pt x="21" y="27"/>
                  </a:lnTo>
                  <a:close/>
                  <a:moveTo>
                    <a:pt x="0" y="102"/>
                  </a:moveTo>
                  <a:lnTo>
                    <a:pt x="2" y="121"/>
                  </a:lnTo>
                  <a:lnTo>
                    <a:pt x="4" y="140"/>
                  </a:lnTo>
                  <a:lnTo>
                    <a:pt x="13" y="159"/>
                  </a:lnTo>
                  <a:lnTo>
                    <a:pt x="23" y="179"/>
                  </a:lnTo>
                  <a:lnTo>
                    <a:pt x="44" y="163"/>
                  </a:lnTo>
                  <a:lnTo>
                    <a:pt x="36" y="150"/>
                  </a:lnTo>
                  <a:lnTo>
                    <a:pt x="28" y="134"/>
                  </a:lnTo>
                  <a:lnTo>
                    <a:pt x="23" y="117"/>
                  </a:lnTo>
                  <a:lnTo>
                    <a:pt x="21" y="102"/>
                  </a:lnTo>
                  <a:lnTo>
                    <a:pt x="0" y="102"/>
                  </a:lnTo>
                  <a:close/>
                  <a:moveTo>
                    <a:pt x="23" y="179"/>
                  </a:moveTo>
                  <a:lnTo>
                    <a:pt x="38" y="194"/>
                  </a:lnTo>
                  <a:lnTo>
                    <a:pt x="53" y="207"/>
                  </a:lnTo>
                  <a:lnTo>
                    <a:pt x="67" y="188"/>
                  </a:lnTo>
                  <a:lnTo>
                    <a:pt x="53" y="177"/>
                  </a:lnTo>
                  <a:lnTo>
                    <a:pt x="44" y="163"/>
                  </a:lnTo>
                  <a:lnTo>
                    <a:pt x="23" y="179"/>
                  </a:lnTo>
                  <a:close/>
                </a:path>
              </a:pathLst>
            </a:custGeom>
            <a:solidFill>
              <a:srgbClr val="DD13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862" name="Freeform 193"/>
            <p:cNvSpPr>
              <a:spLocks noEditPoints="1"/>
            </p:cNvSpPr>
            <p:nvPr/>
          </p:nvSpPr>
          <p:spPr bwMode="auto">
            <a:xfrm>
              <a:off x="4679" y="3131"/>
              <a:ext cx="71" cy="221"/>
            </a:xfrm>
            <a:custGeom>
              <a:avLst/>
              <a:gdLst>
                <a:gd name="T0" fmla="*/ 67 w 71"/>
                <a:gd name="T1" fmla="*/ 202 h 221"/>
                <a:gd name="T2" fmla="*/ 56 w 71"/>
                <a:gd name="T3" fmla="*/ 194 h 221"/>
                <a:gd name="T4" fmla="*/ 50 w 71"/>
                <a:gd name="T5" fmla="*/ 182 h 221"/>
                <a:gd name="T6" fmla="*/ 29 w 71"/>
                <a:gd name="T7" fmla="*/ 200 h 221"/>
                <a:gd name="T8" fmla="*/ 38 w 71"/>
                <a:gd name="T9" fmla="*/ 211 h 221"/>
                <a:gd name="T10" fmla="*/ 50 w 71"/>
                <a:gd name="T11" fmla="*/ 221 h 221"/>
                <a:gd name="T12" fmla="*/ 67 w 71"/>
                <a:gd name="T13" fmla="*/ 202 h 221"/>
                <a:gd name="T14" fmla="*/ 50 w 71"/>
                <a:gd name="T15" fmla="*/ 182 h 221"/>
                <a:gd name="T16" fmla="*/ 38 w 71"/>
                <a:gd name="T17" fmla="*/ 169 h 221"/>
                <a:gd name="T18" fmla="*/ 31 w 71"/>
                <a:gd name="T19" fmla="*/ 150 h 221"/>
                <a:gd name="T20" fmla="*/ 27 w 71"/>
                <a:gd name="T21" fmla="*/ 133 h 221"/>
                <a:gd name="T22" fmla="*/ 25 w 71"/>
                <a:gd name="T23" fmla="*/ 113 h 221"/>
                <a:gd name="T24" fmla="*/ 0 w 71"/>
                <a:gd name="T25" fmla="*/ 109 h 221"/>
                <a:gd name="T26" fmla="*/ 4 w 71"/>
                <a:gd name="T27" fmla="*/ 125 h 221"/>
                <a:gd name="T28" fmla="*/ 4 w 71"/>
                <a:gd name="T29" fmla="*/ 134 h 221"/>
                <a:gd name="T30" fmla="*/ 4 w 71"/>
                <a:gd name="T31" fmla="*/ 148 h 221"/>
                <a:gd name="T32" fmla="*/ 8 w 71"/>
                <a:gd name="T33" fmla="*/ 156 h 221"/>
                <a:gd name="T34" fmla="*/ 11 w 71"/>
                <a:gd name="T35" fmla="*/ 169 h 221"/>
                <a:gd name="T36" fmla="*/ 19 w 71"/>
                <a:gd name="T37" fmla="*/ 180 h 221"/>
                <a:gd name="T38" fmla="*/ 23 w 71"/>
                <a:gd name="T39" fmla="*/ 190 h 221"/>
                <a:gd name="T40" fmla="*/ 29 w 71"/>
                <a:gd name="T41" fmla="*/ 200 h 221"/>
                <a:gd name="T42" fmla="*/ 50 w 71"/>
                <a:gd name="T43" fmla="*/ 182 h 221"/>
                <a:gd name="T44" fmla="*/ 25 w 71"/>
                <a:gd name="T45" fmla="*/ 113 h 221"/>
                <a:gd name="T46" fmla="*/ 27 w 71"/>
                <a:gd name="T47" fmla="*/ 92 h 221"/>
                <a:gd name="T48" fmla="*/ 33 w 71"/>
                <a:gd name="T49" fmla="*/ 73 h 221"/>
                <a:gd name="T50" fmla="*/ 40 w 71"/>
                <a:gd name="T51" fmla="*/ 56 h 221"/>
                <a:gd name="T52" fmla="*/ 52 w 71"/>
                <a:gd name="T53" fmla="*/ 37 h 221"/>
                <a:gd name="T54" fmla="*/ 33 w 71"/>
                <a:gd name="T55" fmla="*/ 23 h 221"/>
                <a:gd name="T56" fmla="*/ 25 w 71"/>
                <a:gd name="T57" fmla="*/ 33 h 221"/>
                <a:gd name="T58" fmla="*/ 21 w 71"/>
                <a:gd name="T59" fmla="*/ 44 h 221"/>
                <a:gd name="T60" fmla="*/ 13 w 71"/>
                <a:gd name="T61" fmla="*/ 54 h 221"/>
                <a:gd name="T62" fmla="*/ 10 w 71"/>
                <a:gd name="T63" fmla="*/ 65 h 221"/>
                <a:gd name="T64" fmla="*/ 4 w 71"/>
                <a:gd name="T65" fmla="*/ 86 h 221"/>
                <a:gd name="T66" fmla="*/ 0 w 71"/>
                <a:gd name="T67" fmla="*/ 109 h 221"/>
                <a:gd name="T68" fmla="*/ 25 w 71"/>
                <a:gd name="T69" fmla="*/ 113 h 221"/>
                <a:gd name="T70" fmla="*/ 52 w 71"/>
                <a:gd name="T71" fmla="*/ 37 h 221"/>
                <a:gd name="T72" fmla="*/ 59 w 71"/>
                <a:gd name="T73" fmla="*/ 27 h 221"/>
                <a:gd name="T74" fmla="*/ 71 w 71"/>
                <a:gd name="T75" fmla="*/ 17 h 221"/>
                <a:gd name="T76" fmla="*/ 56 w 71"/>
                <a:gd name="T77" fmla="*/ 0 h 221"/>
                <a:gd name="T78" fmla="*/ 44 w 71"/>
                <a:gd name="T79" fmla="*/ 12 h 221"/>
                <a:gd name="T80" fmla="*/ 33 w 71"/>
                <a:gd name="T81" fmla="*/ 23 h 221"/>
                <a:gd name="T82" fmla="*/ 52 w 71"/>
                <a:gd name="T83" fmla="*/ 37 h 22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71" h="221">
                  <a:moveTo>
                    <a:pt x="67" y="202"/>
                  </a:moveTo>
                  <a:lnTo>
                    <a:pt x="56" y="194"/>
                  </a:lnTo>
                  <a:lnTo>
                    <a:pt x="50" y="182"/>
                  </a:lnTo>
                  <a:lnTo>
                    <a:pt x="29" y="200"/>
                  </a:lnTo>
                  <a:lnTo>
                    <a:pt x="38" y="211"/>
                  </a:lnTo>
                  <a:lnTo>
                    <a:pt x="50" y="221"/>
                  </a:lnTo>
                  <a:lnTo>
                    <a:pt x="67" y="202"/>
                  </a:lnTo>
                  <a:close/>
                  <a:moveTo>
                    <a:pt x="50" y="182"/>
                  </a:moveTo>
                  <a:lnTo>
                    <a:pt x="38" y="169"/>
                  </a:lnTo>
                  <a:lnTo>
                    <a:pt x="31" y="150"/>
                  </a:lnTo>
                  <a:lnTo>
                    <a:pt x="27" y="133"/>
                  </a:lnTo>
                  <a:lnTo>
                    <a:pt x="25" y="113"/>
                  </a:lnTo>
                  <a:lnTo>
                    <a:pt x="0" y="109"/>
                  </a:lnTo>
                  <a:lnTo>
                    <a:pt x="4" y="125"/>
                  </a:lnTo>
                  <a:lnTo>
                    <a:pt x="4" y="134"/>
                  </a:lnTo>
                  <a:lnTo>
                    <a:pt x="4" y="148"/>
                  </a:lnTo>
                  <a:lnTo>
                    <a:pt x="8" y="156"/>
                  </a:lnTo>
                  <a:lnTo>
                    <a:pt x="11" y="169"/>
                  </a:lnTo>
                  <a:lnTo>
                    <a:pt x="19" y="180"/>
                  </a:lnTo>
                  <a:lnTo>
                    <a:pt x="23" y="190"/>
                  </a:lnTo>
                  <a:lnTo>
                    <a:pt x="29" y="200"/>
                  </a:lnTo>
                  <a:lnTo>
                    <a:pt x="50" y="182"/>
                  </a:lnTo>
                  <a:close/>
                  <a:moveTo>
                    <a:pt x="25" y="113"/>
                  </a:moveTo>
                  <a:lnTo>
                    <a:pt x="27" y="92"/>
                  </a:lnTo>
                  <a:lnTo>
                    <a:pt x="33" y="73"/>
                  </a:lnTo>
                  <a:lnTo>
                    <a:pt x="40" y="56"/>
                  </a:lnTo>
                  <a:lnTo>
                    <a:pt x="52" y="37"/>
                  </a:lnTo>
                  <a:lnTo>
                    <a:pt x="33" y="23"/>
                  </a:lnTo>
                  <a:lnTo>
                    <a:pt x="25" y="33"/>
                  </a:lnTo>
                  <a:lnTo>
                    <a:pt x="21" y="44"/>
                  </a:lnTo>
                  <a:lnTo>
                    <a:pt x="13" y="54"/>
                  </a:lnTo>
                  <a:lnTo>
                    <a:pt x="10" y="65"/>
                  </a:lnTo>
                  <a:lnTo>
                    <a:pt x="4" y="86"/>
                  </a:lnTo>
                  <a:lnTo>
                    <a:pt x="0" y="109"/>
                  </a:lnTo>
                  <a:lnTo>
                    <a:pt x="25" y="113"/>
                  </a:lnTo>
                  <a:close/>
                  <a:moveTo>
                    <a:pt x="52" y="37"/>
                  </a:moveTo>
                  <a:lnTo>
                    <a:pt x="59" y="27"/>
                  </a:lnTo>
                  <a:lnTo>
                    <a:pt x="71" y="17"/>
                  </a:lnTo>
                  <a:lnTo>
                    <a:pt x="56" y="0"/>
                  </a:lnTo>
                  <a:lnTo>
                    <a:pt x="44" y="12"/>
                  </a:lnTo>
                  <a:lnTo>
                    <a:pt x="33" y="23"/>
                  </a:lnTo>
                  <a:lnTo>
                    <a:pt x="52" y="37"/>
                  </a:lnTo>
                  <a:close/>
                </a:path>
              </a:pathLst>
            </a:custGeom>
            <a:solidFill>
              <a:srgbClr val="DD13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863" name="Freeform 194"/>
            <p:cNvSpPr>
              <a:spLocks/>
            </p:cNvSpPr>
            <p:nvPr/>
          </p:nvSpPr>
          <p:spPr bwMode="auto">
            <a:xfrm>
              <a:off x="4758" y="2454"/>
              <a:ext cx="182" cy="119"/>
            </a:xfrm>
            <a:custGeom>
              <a:avLst/>
              <a:gdLst>
                <a:gd name="T0" fmla="*/ 169 w 182"/>
                <a:gd name="T1" fmla="*/ 119 h 119"/>
                <a:gd name="T2" fmla="*/ 134 w 182"/>
                <a:gd name="T3" fmla="*/ 92 h 119"/>
                <a:gd name="T4" fmla="*/ 92 w 182"/>
                <a:gd name="T5" fmla="*/ 67 h 119"/>
                <a:gd name="T6" fmla="*/ 48 w 182"/>
                <a:gd name="T7" fmla="*/ 42 h 119"/>
                <a:gd name="T8" fmla="*/ 0 w 182"/>
                <a:gd name="T9" fmla="*/ 19 h 119"/>
                <a:gd name="T10" fmla="*/ 7 w 182"/>
                <a:gd name="T11" fmla="*/ 0 h 119"/>
                <a:gd name="T12" fmla="*/ 57 w 182"/>
                <a:gd name="T13" fmla="*/ 24 h 119"/>
                <a:gd name="T14" fmla="*/ 101 w 182"/>
                <a:gd name="T15" fmla="*/ 49 h 119"/>
                <a:gd name="T16" fmla="*/ 144 w 182"/>
                <a:gd name="T17" fmla="*/ 76 h 119"/>
                <a:gd name="T18" fmla="*/ 182 w 182"/>
                <a:gd name="T19" fmla="*/ 101 h 119"/>
                <a:gd name="T20" fmla="*/ 169 w 182"/>
                <a:gd name="T21" fmla="*/ 119 h 11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2" h="119">
                  <a:moveTo>
                    <a:pt x="169" y="119"/>
                  </a:moveTo>
                  <a:lnTo>
                    <a:pt x="134" y="92"/>
                  </a:lnTo>
                  <a:lnTo>
                    <a:pt x="92" y="67"/>
                  </a:lnTo>
                  <a:lnTo>
                    <a:pt x="48" y="42"/>
                  </a:lnTo>
                  <a:lnTo>
                    <a:pt x="0" y="19"/>
                  </a:lnTo>
                  <a:lnTo>
                    <a:pt x="7" y="0"/>
                  </a:lnTo>
                  <a:lnTo>
                    <a:pt x="57" y="24"/>
                  </a:lnTo>
                  <a:lnTo>
                    <a:pt x="101" y="49"/>
                  </a:lnTo>
                  <a:lnTo>
                    <a:pt x="144" y="76"/>
                  </a:lnTo>
                  <a:lnTo>
                    <a:pt x="182" y="101"/>
                  </a:lnTo>
                  <a:lnTo>
                    <a:pt x="169" y="119"/>
                  </a:lnTo>
                  <a:close/>
                </a:path>
              </a:pathLst>
            </a:custGeom>
            <a:solidFill>
              <a:srgbClr val="DD13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864" name="Freeform 195"/>
            <p:cNvSpPr>
              <a:spLocks/>
            </p:cNvSpPr>
            <p:nvPr/>
          </p:nvSpPr>
          <p:spPr bwMode="auto">
            <a:xfrm>
              <a:off x="4944" y="2569"/>
              <a:ext cx="149" cy="155"/>
            </a:xfrm>
            <a:custGeom>
              <a:avLst/>
              <a:gdLst>
                <a:gd name="T0" fmla="*/ 136 w 149"/>
                <a:gd name="T1" fmla="*/ 155 h 155"/>
                <a:gd name="T2" fmla="*/ 130 w 149"/>
                <a:gd name="T3" fmla="*/ 146 h 155"/>
                <a:gd name="T4" fmla="*/ 107 w 149"/>
                <a:gd name="T5" fmla="*/ 117 h 155"/>
                <a:gd name="T6" fmla="*/ 78 w 149"/>
                <a:gd name="T7" fmla="*/ 88 h 155"/>
                <a:gd name="T8" fmla="*/ 52 w 149"/>
                <a:gd name="T9" fmla="*/ 59 h 155"/>
                <a:gd name="T10" fmla="*/ 21 w 149"/>
                <a:gd name="T11" fmla="*/ 30 h 155"/>
                <a:gd name="T12" fmla="*/ 0 w 149"/>
                <a:gd name="T13" fmla="*/ 15 h 155"/>
                <a:gd name="T14" fmla="*/ 11 w 149"/>
                <a:gd name="T15" fmla="*/ 0 h 155"/>
                <a:gd name="T16" fmla="*/ 30 w 149"/>
                <a:gd name="T17" fmla="*/ 15 h 155"/>
                <a:gd name="T18" fmla="*/ 65 w 149"/>
                <a:gd name="T19" fmla="*/ 44 h 155"/>
                <a:gd name="T20" fmla="*/ 94 w 149"/>
                <a:gd name="T21" fmla="*/ 75 h 155"/>
                <a:gd name="T22" fmla="*/ 121 w 149"/>
                <a:gd name="T23" fmla="*/ 103 h 155"/>
                <a:gd name="T24" fmla="*/ 146 w 149"/>
                <a:gd name="T25" fmla="*/ 134 h 155"/>
                <a:gd name="T26" fmla="*/ 149 w 149"/>
                <a:gd name="T27" fmla="*/ 144 h 155"/>
                <a:gd name="T28" fmla="*/ 136 w 149"/>
                <a:gd name="T29" fmla="*/ 155 h 15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49" h="155">
                  <a:moveTo>
                    <a:pt x="136" y="155"/>
                  </a:moveTo>
                  <a:lnTo>
                    <a:pt x="130" y="146"/>
                  </a:lnTo>
                  <a:lnTo>
                    <a:pt x="107" y="117"/>
                  </a:lnTo>
                  <a:lnTo>
                    <a:pt x="78" y="88"/>
                  </a:lnTo>
                  <a:lnTo>
                    <a:pt x="52" y="59"/>
                  </a:lnTo>
                  <a:lnTo>
                    <a:pt x="21" y="30"/>
                  </a:lnTo>
                  <a:lnTo>
                    <a:pt x="0" y="15"/>
                  </a:lnTo>
                  <a:lnTo>
                    <a:pt x="11" y="0"/>
                  </a:lnTo>
                  <a:lnTo>
                    <a:pt x="30" y="15"/>
                  </a:lnTo>
                  <a:lnTo>
                    <a:pt x="65" y="44"/>
                  </a:lnTo>
                  <a:lnTo>
                    <a:pt x="94" y="75"/>
                  </a:lnTo>
                  <a:lnTo>
                    <a:pt x="121" y="103"/>
                  </a:lnTo>
                  <a:lnTo>
                    <a:pt x="146" y="134"/>
                  </a:lnTo>
                  <a:lnTo>
                    <a:pt x="149" y="144"/>
                  </a:lnTo>
                  <a:lnTo>
                    <a:pt x="136" y="155"/>
                  </a:lnTo>
                  <a:close/>
                </a:path>
              </a:pathLst>
            </a:custGeom>
            <a:solidFill>
              <a:srgbClr val="DD13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865" name="Freeform 196"/>
            <p:cNvSpPr>
              <a:spLocks/>
            </p:cNvSpPr>
            <p:nvPr/>
          </p:nvSpPr>
          <p:spPr bwMode="auto">
            <a:xfrm>
              <a:off x="5090" y="2730"/>
              <a:ext cx="76" cy="196"/>
            </a:xfrm>
            <a:custGeom>
              <a:avLst/>
              <a:gdLst>
                <a:gd name="T0" fmla="*/ 55 w 76"/>
                <a:gd name="T1" fmla="*/ 196 h 196"/>
                <a:gd name="T2" fmla="*/ 53 w 76"/>
                <a:gd name="T3" fmla="*/ 167 h 196"/>
                <a:gd name="T4" fmla="*/ 50 w 76"/>
                <a:gd name="T5" fmla="*/ 136 h 196"/>
                <a:gd name="T6" fmla="*/ 42 w 76"/>
                <a:gd name="T7" fmla="*/ 105 h 196"/>
                <a:gd name="T8" fmla="*/ 34 w 76"/>
                <a:gd name="T9" fmla="*/ 75 h 196"/>
                <a:gd name="T10" fmla="*/ 19 w 76"/>
                <a:gd name="T11" fmla="*/ 46 h 196"/>
                <a:gd name="T12" fmla="*/ 2 w 76"/>
                <a:gd name="T13" fmla="*/ 15 h 196"/>
                <a:gd name="T14" fmla="*/ 0 w 76"/>
                <a:gd name="T15" fmla="*/ 11 h 196"/>
                <a:gd name="T16" fmla="*/ 15 w 76"/>
                <a:gd name="T17" fmla="*/ 0 h 196"/>
                <a:gd name="T18" fmla="*/ 19 w 76"/>
                <a:gd name="T19" fmla="*/ 6 h 196"/>
                <a:gd name="T20" fmla="*/ 36 w 76"/>
                <a:gd name="T21" fmla="*/ 36 h 196"/>
                <a:gd name="T22" fmla="*/ 50 w 76"/>
                <a:gd name="T23" fmla="*/ 69 h 196"/>
                <a:gd name="T24" fmla="*/ 63 w 76"/>
                <a:gd name="T25" fmla="*/ 100 h 196"/>
                <a:gd name="T26" fmla="*/ 69 w 76"/>
                <a:gd name="T27" fmla="*/ 132 h 196"/>
                <a:gd name="T28" fmla="*/ 74 w 76"/>
                <a:gd name="T29" fmla="*/ 165 h 196"/>
                <a:gd name="T30" fmla="*/ 76 w 76"/>
                <a:gd name="T31" fmla="*/ 194 h 196"/>
                <a:gd name="T32" fmla="*/ 55 w 76"/>
                <a:gd name="T33" fmla="*/ 196 h 19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6" h="196">
                  <a:moveTo>
                    <a:pt x="55" y="196"/>
                  </a:moveTo>
                  <a:lnTo>
                    <a:pt x="53" y="167"/>
                  </a:lnTo>
                  <a:lnTo>
                    <a:pt x="50" y="136"/>
                  </a:lnTo>
                  <a:lnTo>
                    <a:pt x="42" y="105"/>
                  </a:lnTo>
                  <a:lnTo>
                    <a:pt x="34" y="75"/>
                  </a:lnTo>
                  <a:lnTo>
                    <a:pt x="19" y="46"/>
                  </a:lnTo>
                  <a:lnTo>
                    <a:pt x="2" y="15"/>
                  </a:lnTo>
                  <a:lnTo>
                    <a:pt x="0" y="11"/>
                  </a:lnTo>
                  <a:lnTo>
                    <a:pt x="15" y="0"/>
                  </a:lnTo>
                  <a:lnTo>
                    <a:pt x="19" y="6"/>
                  </a:lnTo>
                  <a:lnTo>
                    <a:pt x="36" y="36"/>
                  </a:lnTo>
                  <a:lnTo>
                    <a:pt x="50" y="69"/>
                  </a:lnTo>
                  <a:lnTo>
                    <a:pt x="63" y="100"/>
                  </a:lnTo>
                  <a:lnTo>
                    <a:pt x="69" y="132"/>
                  </a:lnTo>
                  <a:lnTo>
                    <a:pt x="74" y="165"/>
                  </a:lnTo>
                  <a:lnTo>
                    <a:pt x="76" y="194"/>
                  </a:lnTo>
                  <a:lnTo>
                    <a:pt x="55" y="196"/>
                  </a:lnTo>
                  <a:close/>
                </a:path>
              </a:pathLst>
            </a:custGeom>
            <a:solidFill>
              <a:srgbClr val="DD13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866" name="Freeform 197"/>
            <p:cNvSpPr>
              <a:spLocks/>
            </p:cNvSpPr>
            <p:nvPr/>
          </p:nvSpPr>
          <p:spPr bwMode="auto">
            <a:xfrm>
              <a:off x="5080" y="2945"/>
              <a:ext cx="84" cy="190"/>
            </a:xfrm>
            <a:custGeom>
              <a:avLst/>
              <a:gdLst>
                <a:gd name="T0" fmla="*/ 0 w 84"/>
                <a:gd name="T1" fmla="*/ 176 h 190"/>
                <a:gd name="T2" fmla="*/ 12 w 84"/>
                <a:gd name="T3" fmla="*/ 159 h 190"/>
                <a:gd name="T4" fmla="*/ 29 w 84"/>
                <a:gd name="T5" fmla="*/ 128 h 190"/>
                <a:gd name="T6" fmla="*/ 44 w 84"/>
                <a:gd name="T7" fmla="*/ 102 h 190"/>
                <a:gd name="T8" fmla="*/ 52 w 84"/>
                <a:gd name="T9" fmla="*/ 73 h 190"/>
                <a:gd name="T10" fmla="*/ 60 w 84"/>
                <a:gd name="T11" fmla="*/ 42 h 190"/>
                <a:gd name="T12" fmla="*/ 63 w 84"/>
                <a:gd name="T13" fmla="*/ 13 h 190"/>
                <a:gd name="T14" fmla="*/ 65 w 84"/>
                <a:gd name="T15" fmla="*/ 0 h 190"/>
                <a:gd name="T16" fmla="*/ 84 w 84"/>
                <a:gd name="T17" fmla="*/ 0 h 190"/>
                <a:gd name="T18" fmla="*/ 84 w 84"/>
                <a:gd name="T19" fmla="*/ 15 h 190"/>
                <a:gd name="T20" fmla="*/ 79 w 84"/>
                <a:gd name="T21" fmla="*/ 46 h 190"/>
                <a:gd name="T22" fmla="*/ 71 w 84"/>
                <a:gd name="T23" fmla="*/ 79 h 190"/>
                <a:gd name="T24" fmla="*/ 60 w 84"/>
                <a:gd name="T25" fmla="*/ 109 h 190"/>
                <a:gd name="T26" fmla="*/ 46 w 84"/>
                <a:gd name="T27" fmla="*/ 140 h 190"/>
                <a:gd name="T28" fmla="*/ 29 w 84"/>
                <a:gd name="T29" fmla="*/ 171 h 190"/>
                <a:gd name="T30" fmla="*/ 15 w 84"/>
                <a:gd name="T31" fmla="*/ 190 h 190"/>
                <a:gd name="T32" fmla="*/ 0 w 84"/>
                <a:gd name="T33" fmla="*/ 176 h 19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84" h="190">
                  <a:moveTo>
                    <a:pt x="0" y="176"/>
                  </a:moveTo>
                  <a:lnTo>
                    <a:pt x="12" y="159"/>
                  </a:lnTo>
                  <a:lnTo>
                    <a:pt x="29" y="128"/>
                  </a:lnTo>
                  <a:lnTo>
                    <a:pt x="44" y="102"/>
                  </a:lnTo>
                  <a:lnTo>
                    <a:pt x="52" y="73"/>
                  </a:lnTo>
                  <a:lnTo>
                    <a:pt x="60" y="42"/>
                  </a:lnTo>
                  <a:lnTo>
                    <a:pt x="63" y="13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5"/>
                  </a:lnTo>
                  <a:lnTo>
                    <a:pt x="79" y="46"/>
                  </a:lnTo>
                  <a:lnTo>
                    <a:pt x="71" y="79"/>
                  </a:lnTo>
                  <a:lnTo>
                    <a:pt x="60" y="109"/>
                  </a:lnTo>
                  <a:lnTo>
                    <a:pt x="46" y="140"/>
                  </a:lnTo>
                  <a:lnTo>
                    <a:pt x="29" y="171"/>
                  </a:lnTo>
                  <a:lnTo>
                    <a:pt x="15" y="190"/>
                  </a:lnTo>
                  <a:lnTo>
                    <a:pt x="0" y="176"/>
                  </a:lnTo>
                  <a:close/>
                </a:path>
              </a:pathLst>
            </a:custGeom>
            <a:solidFill>
              <a:srgbClr val="DD13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867" name="Freeform 198"/>
            <p:cNvSpPr>
              <a:spLocks/>
            </p:cNvSpPr>
            <p:nvPr/>
          </p:nvSpPr>
          <p:spPr bwMode="auto">
            <a:xfrm>
              <a:off x="4921" y="3139"/>
              <a:ext cx="161" cy="144"/>
            </a:xfrm>
            <a:custGeom>
              <a:avLst/>
              <a:gdLst>
                <a:gd name="T0" fmla="*/ 0 w 161"/>
                <a:gd name="T1" fmla="*/ 125 h 144"/>
                <a:gd name="T2" fmla="*/ 7 w 161"/>
                <a:gd name="T3" fmla="*/ 121 h 144"/>
                <a:gd name="T4" fmla="*/ 44 w 161"/>
                <a:gd name="T5" fmla="*/ 98 h 144"/>
                <a:gd name="T6" fmla="*/ 75 w 161"/>
                <a:gd name="T7" fmla="*/ 73 h 144"/>
                <a:gd name="T8" fmla="*/ 103 w 161"/>
                <a:gd name="T9" fmla="*/ 46 h 144"/>
                <a:gd name="T10" fmla="*/ 130 w 161"/>
                <a:gd name="T11" fmla="*/ 21 h 144"/>
                <a:gd name="T12" fmla="*/ 146 w 161"/>
                <a:gd name="T13" fmla="*/ 0 h 144"/>
                <a:gd name="T14" fmla="*/ 161 w 161"/>
                <a:gd name="T15" fmla="*/ 11 h 144"/>
                <a:gd name="T16" fmla="*/ 144 w 161"/>
                <a:gd name="T17" fmla="*/ 34 h 144"/>
                <a:gd name="T18" fmla="*/ 117 w 161"/>
                <a:gd name="T19" fmla="*/ 61 h 144"/>
                <a:gd name="T20" fmla="*/ 86 w 161"/>
                <a:gd name="T21" fmla="*/ 88 h 144"/>
                <a:gd name="T22" fmla="*/ 53 w 161"/>
                <a:gd name="T23" fmla="*/ 113 h 144"/>
                <a:gd name="T24" fmla="*/ 19 w 161"/>
                <a:gd name="T25" fmla="*/ 138 h 144"/>
                <a:gd name="T26" fmla="*/ 7 w 161"/>
                <a:gd name="T27" fmla="*/ 144 h 144"/>
                <a:gd name="T28" fmla="*/ 0 w 161"/>
                <a:gd name="T29" fmla="*/ 125 h 14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61" h="144">
                  <a:moveTo>
                    <a:pt x="0" y="125"/>
                  </a:moveTo>
                  <a:lnTo>
                    <a:pt x="7" y="121"/>
                  </a:lnTo>
                  <a:lnTo>
                    <a:pt x="44" y="98"/>
                  </a:lnTo>
                  <a:lnTo>
                    <a:pt x="75" y="73"/>
                  </a:lnTo>
                  <a:lnTo>
                    <a:pt x="103" y="46"/>
                  </a:lnTo>
                  <a:lnTo>
                    <a:pt x="130" y="21"/>
                  </a:lnTo>
                  <a:lnTo>
                    <a:pt x="146" y="0"/>
                  </a:lnTo>
                  <a:lnTo>
                    <a:pt x="161" y="11"/>
                  </a:lnTo>
                  <a:lnTo>
                    <a:pt x="144" y="34"/>
                  </a:lnTo>
                  <a:lnTo>
                    <a:pt x="117" y="61"/>
                  </a:lnTo>
                  <a:lnTo>
                    <a:pt x="86" y="88"/>
                  </a:lnTo>
                  <a:lnTo>
                    <a:pt x="53" y="113"/>
                  </a:lnTo>
                  <a:lnTo>
                    <a:pt x="19" y="138"/>
                  </a:lnTo>
                  <a:lnTo>
                    <a:pt x="7" y="144"/>
                  </a:lnTo>
                  <a:lnTo>
                    <a:pt x="0" y="125"/>
                  </a:lnTo>
                  <a:close/>
                </a:path>
              </a:pathLst>
            </a:custGeom>
            <a:solidFill>
              <a:srgbClr val="DD13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868" name="Freeform 199"/>
            <p:cNvSpPr>
              <a:spLocks/>
            </p:cNvSpPr>
            <p:nvPr/>
          </p:nvSpPr>
          <p:spPr bwMode="auto">
            <a:xfrm>
              <a:off x="4758" y="3275"/>
              <a:ext cx="155" cy="86"/>
            </a:xfrm>
            <a:custGeom>
              <a:avLst/>
              <a:gdLst>
                <a:gd name="T0" fmla="*/ 0 w 155"/>
                <a:gd name="T1" fmla="*/ 69 h 86"/>
                <a:gd name="T2" fmla="*/ 48 w 155"/>
                <a:gd name="T3" fmla="*/ 50 h 86"/>
                <a:gd name="T4" fmla="*/ 92 w 155"/>
                <a:gd name="T5" fmla="*/ 29 h 86"/>
                <a:gd name="T6" fmla="*/ 134 w 155"/>
                <a:gd name="T7" fmla="*/ 8 h 86"/>
                <a:gd name="T8" fmla="*/ 145 w 155"/>
                <a:gd name="T9" fmla="*/ 0 h 86"/>
                <a:gd name="T10" fmla="*/ 155 w 155"/>
                <a:gd name="T11" fmla="*/ 17 h 86"/>
                <a:gd name="T12" fmla="*/ 144 w 155"/>
                <a:gd name="T13" fmla="*/ 25 h 86"/>
                <a:gd name="T14" fmla="*/ 101 w 155"/>
                <a:gd name="T15" fmla="*/ 48 h 86"/>
                <a:gd name="T16" fmla="*/ 55 w 155"/>
                <a:gd name="T17" fmla="*/ 67 h 86"/>
                <a:gd name="T18" fmla="*/ 7 w 155"/>
                <a:gd name="T19" fmla="*/ 86 h 86"/>
                <a:gd name="T20" fmla="*/ 0 w 155"/>
                <a:gd name="T21" fmla="*/ 69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55" h="86">
                  <a:moveTo>
                    <a:pt x="0" y="69"/>
                  </a:moveTo>
                  <a:lnTo>
                    <a:pt x="48" y="50"/>
                  </a:lnTo>
                  <a:lnTo>
                    <a:pt x="92" y="29"/>
                  </a:lnTo>
                  <a:lnTo>
                    <a:pt x="134" y="8"/>
                  </a:lnTo>
                  <a:lnTo>
                    <a:pt x="145" y="0"/>
                  </a:lnTo>
                  <a:lnTo>
                    <a:pt x="155" y="17"/>
                  </a:lnTo>
                  <a:lnTo>
                    <a:pt x="144" y="25"/>
                  </a:lnTo>
                  <a:lnTo>
                    <a:pt x="101" y="48"/>
                  </a:lnTo>
                  <a:lnTo>
                    <a:pt x="55" y="67"/>
                  </a:lnTo>
                  <a:lnTo>
                    <a:pt x="7" y="86"/>
                  </a:lnTo>
                  <a:lnTo>
                    <a:pt x="0" y="69"/>
                  </a:lnTo>
                  <a:close/>
                </a:path>
              </a:pathLst>
            </a:custGeom>
            <a:solidFill>
              <a:srgbClr val="DD13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869" name="Freeform 200"/>
            <p:cNvSpPr>
              <a:spLocks noEditPoints="1"/>
            </p:cNvSpPr>
            <p:nvPr/>
          </p:nvSpPr>
          <p:spPr bwMode="auto">
            <a:xfrm>
              <a:off x="4744" y="2661"/>
              <a:ext cx="85" cy="491"/>
            </a:xfrm>
            <a:custGeom>
              <a:avLst/>
              <a:gdLst>
                <a:gd name="T0" fmla="*/ 8 w 85"/>
                <a:gd name="T1" fmla="*/ 32 h 491"/>
                <a:gd name="T2" fmla="*/ 25 w 85"/>
                <a:gd name="T3" fmla="*/ 55 h 491"/>
                <a:gd name="T4" fmla="*/ 39 w 85"/>
                <a:gd name="T5" fmla="*/ 82 h 491"/>
                <a:gd name="T6" fmla="*/ 52 w 85"/>
                <a:gd name="T7" fmla="*/ 111 h 491"/>
                <a:gd name="T8" fmla="*/ 65 w 85"/>
                <a:gd name="T9" fmla="*/ 113 h 491"/>
                <a:gd name="T10" fmla="*/ 56 w 85"/>
                <a:gd name="T11" fmla="*/ 80 h 491"/>
                <a:gd name="T12" fmla="*/ 41 w 85"/>
                <a:gd name="T13" fmla="*/ 52 h 491"/>
                <a:gd name="T14" fmla="*/ 25 w 85"/>
                <a:gd name="T15" fmla="*/ 25 h 491"/>
                <a:gd name="T16" fmla="*/ 4 w 85"/>
                <a:gd name="T17" fmla="*/ 0 h 491"/>
                <a:gd name="T18" fmla="*/ 56 w 85"/>
                <a:gd name="T19" fmla="*/ 125 h 491"/>
                <a:gd name="T20" fmla="*/ 64 w 85"/>
                <a:gd name="T21" fmla="*/ 153 h 491"/>
                <a:gd name="T22" fmla="*/ 67 w 85"/>
                <a:gd name="T23" fmla="*/ 180 h 491"/>
                <a:gd name="T24" fmla="*/ 73 w 85"/>
                <a:gd name="T25" fmla="*/ 209 h 491"/>
                <a:gd name="T26" fmla="*/ 73 w 85"/>
                <a:gd name="T27" fmla="*/ 238 h 491"/>
                <a:gd name="T28" fmla="*/ 85 w 85"/>
                <a:gd name="T29" fmla="*/ 222 h 491"/>
                <a:gd name="T30" fmla="*/ 81 w 85"/>
                <a:gd name="T31" fmla="*/ 190 h 491"/>
                <a:gd name="T32" fmla="*/ 77 w 85"/>
                <a:gd name="T33" fmla="*/ 159 h 491"/>
                <a:gd name="T34" fmla="*/ 71 w 85"/>
                <a:gd name="T35" fmla="*/ 128 h 491"/>
                <a:gd name="T36" fmla="*/ 56 w 85"/>
                <a:gd name="T37" fmla="*/ 125 h 491"/>
                <a:gd name="T38" fmla="*/ 73 w 85"/>
                <a:gd name="T39" fmla="*/ 253 h 491"/>
                <a:gd name="T40" fmla="*/ 71 w 85"/>
                <a:gd name="T41" fmla="*/ 282 h 491"/>
                <a:gd name="T42" fmla="*/ 67 w 85"/>
                <a:gd name="T43" fmla="*/ 311 h 491"/>
                <a:gd name="T44" fmla="*/ 62 w 85"/>
                <a:gd name="T45" fmla="*/ 340 h 491"/>
                <a:gd name="T46" fmla="*/ 67 w 85"/>
                <a:gd name="T47" fmla="*/ 365 h 491"/>
                <a:gd name="T48" fmla="*/ 75 w 85"/>
                <a:gd name="T49" fmla="*/ 334 h 491"/>
                <a:gd name="T50" fmla="*/ 81 w 85"/>
                <a:gd name="T51" fmla="*/ 301 h 491"/>
                <a:gd name="T52" fmla="*/ 85 w 85"/>
                <a:gd name="T53" fmla="*/ 270 h 491"/>
                <a:gd name="T54" fmla="*/ 85 w 85"/>
                <a:gd name="T55" fmla="*/ 238 h 491"/>
                <a:gd name="T56" fmla="*/ 58 w 85"/>
                <a:gd name="T57" fmla="*/ 353 h 491"/>
                <a:gd name="T58" fmla="*/ 48 w 85"/>
                <a:gd name="T59" fmla="*/ 386 h 491"/>
                <a:gd name="T60" fmla="*/ 35 w 85"/>
                <a:gd name="T61" fmla="*/ 416 h 491"/>
                <a:gd name="T62" fmla="*/ 17 w 85"/>
                <a:gd name="T63" fmla="*/ 445 h 491"/>
                <a:gd name="T64" fmla="*/ 0 w 85"/>
                <a:gd name="T65" fmla="*/ 470 h 491"/>
                <a:gd name="T66" fmla="*/ 16 w 85"/>
                <a:gd name="T67" fmla="*/ 478 h 491"/>
                <a:gd name="T68" fmla="*/ 35 w 85"/>
                <a:gd name="T69" fmla="*/ 449 h 491"/>
                <a:gd name="T70" fmla="*/ 50 w 85"/>
                <a:gd name="T71" fmla="*/ 416 h 491"/>
                <a:gd name="T72" fmla="*/ 64 w 85"/>
                <a:gd name="T73" fmla="*/ 382 h 491"/>
                <a:gd name="T74" fmla="*/ 58 w 85"/>
                <a:gd name="T75" fmla="*/ 353 h 49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85" h="491">
                  <a:moveTo>
                    <a:pt x="0" y="21"/>
                  </a:moveTo>
                  <a:lnTo>
                    <a:pt x="8" y="32"/>
                  </a:lnTo>
                  <a:lnTo>
                    <a:pt x="16" y="44"/>
                  </a:lnTo>
                  <a:lnTo>
                    <a:pt x="25" y="55"/>
                  </a:lnTo>
                  <a:lnTo>
                    <a:pt x="33" y="69"/>
                  </a:lnTo>
                  <a:lnTo>
                    <a:pt x="39" y="82"/>
                  </a:lnTo>
                  <a:lnTo>
                    <a:pt x="44" y="96"/>
                  </a:lnTo>
                  <a:lnTo>
                    <a:pt x="52" y="111"/>
                  </a:lnTo>
                  <a:lnTo>
                    <a:pt x="56" y="125"/>
                  </a:lnTo>
                  <a:lnTo>
                    <a:pt x="65" y="113"/>
                  </a:lnTo>
                  <a:lnTo>
                    <a:pt x="62" y="98"/>
                  </a:lnTo>
                  <a:lnTo>
                    <a:pt x="56" y="80"/>
                  </a:lnTo>
                  <a:lnTo>
                    <a:pt x="48" y="65"/>
                  </a:lnTo>
                  <a:lnTo>
                    <a:pt x="41" y="52"/>
                  </a:lnTo>
                  <a:lnTo>
                    <a:pt x="33" y="38"/>
                  </a:lnTo>
                  <a:lnTo>
                    <a:pt x="25" y="25"/>
                  </a:lnTo>
                  <a:lnTo>
                    <a:pt x="14" y="11"/>
                  </a:lnTo>
                  <a:lnTo>
                    <a:pt x="4" y="0"/>
                  </a:lnTo>
                  <a:lnTo>
                    <a:pt x="0" y="21"/>
                  </a:lnTo>
                  <a:close/>
                  <a:moveTo>
                    <a:pt x="56" y="125"/>
                  </a:moveTo>
                  <a:lnTo>
                    <a:pt x="60" y="138"/>
                  </a:lnTo>
                  <a:lnTo>
                    <a:pt x="64" y="153"/>
                  </a:lnTo>
                  <a:lnTo>
                    <a:pt x="65" y="167"/>
                  </a:lnTo>
                  <a:lnTo>
                    <a:pt x="67" y="180"/>
                  </a:lnTo>
                  <a:lnTo>
                    <a:pt x="69" y="194"/>
                  </a:lnTo>
                  <a:lnTo>
                    <a:pt x="73" y="209"/>
                  </a:lnTo>
                  <a:lnTo>
                    <a:pt x="73" y="224"/>
                  </a:lnTo>
                  <a:lnTo>
                    <a:pt x="73" y="238"/>
                  </a:lnTo>
                  <a:lnTo>
                    <a:pt x="85" y="238"/>
                  </a:lnTo>
                  <a:lnTo>
                    <a:pt x="85" y="222"/>
                  </a:lnTo>
                  <a:lnTo>
                    <a:pt x="83" y="205"/>
                  </a:lnTo>
                  <a:lnTo>
                    <a:pt x="81" y="190"/>
                  </a:lnTo>
                  <a:lnTo>
                    <a:pt x="79" y="174"/>
                  </a:lnTo>
                  <a:lnTo>
                    <a:pt x="77" y="159"/>
                  </a:lnTo>
                  <a:lnTo>
                    <a:pt x="73" y="142"/>
                  </a:lnTo>
                  <a:lnTo>
                    <a:pt x="71" y="128"/>
                  </a:lnTo>
                  <a:lnTo>
                    <a:pt x="65" y="113"/>
                  </a:lnTo>
                  <a:lnTo>
                    <a:pt x="56" y="125"/>
                  </a:lnTo>
                  <a:close/>
                  <a:moveTo>
                    <a:pt x="73" y="238"/>
                  </a:moveTo>
                  <a:lnTo>
                    <a:pt x="73" y="253"/>
                  </a:lnTo>
                  <a:lnTo>
                    <a:pt x="73" y="267"/>
                  </a:lnTo>
                  <a:lnTo>
                    <a:pt x="71" y="282"/>
                  </a:lnTo>
                  <a:lnTo>
                    <a:pt x="67" y="295"/>
                  </a:lnTo>
                  <a:lnTo>
                    <a:pt x="67" y="311"/>
                  </a:lnTo>
                  <a:lnTo>
                    <a:pt x="64" y="324"/>
                  </a:lnTo>
                  <a:lnTo>
                    <a:pt x="62" y="340"/>
                  </a:lnTo>
                  <a:lnTo>
                    <a:pt x="58" y="353"/>
                  </a:lnTo>
                  <a:lnTo>
                    <a:pt x="67" y="365"/>
                  </a:lnTo>
                  <a:lnTo>
                    <a:pt x="73" y="349"/>
                  </a:lnTo>
                  <a:lnTo>
                    <a:pt x="75" y="334"/>
                  </a:lnTo>
                  <a:lnTo>
                    <a:pt x="79" y="318"/>
                  </a:lnTo>
                  <a:lnTo>
                    <a:pt x="81" y="301"/>
                  </a:lnTo>
                  <a:lnTo>
                    <a:pt x="83" y="286"/>
                  </a:lnTo>
                  <a:lnTo>
                    <a:pt x="85" y="270"/>
                  </a:lnTo>
                  <a:lnTo>
                    <a:pt x="85" y="253"/>
                  </a:lnTo>
                  <a:lnTo>
                    <a:pt x="85" y="238"/>
                  </a:lnTo>
                  <a:lnTo>
                    <a:pt x="73" y="238"/>
                  </a:lnTo>
                  <a:close/>
                  <a:moveTo>
                    <a:pt x="58" y="353"/>
                  </a:moveTo>
                  <a:lnTo>
                    <a:pt x="52" y="370"/>
                  </a:lnTo>
                  <a:lnTo>
                    <a:pt x="48" y="386"/>
                  </a:lnTo>
                  <a:lnTo>
                    <a:pt x="41" y="401"/>
                  </a:lnTo>
                  <a:lnTo>
                    <a:pt x="35" y="416"/>
                  </a:lnTo>
                  <a:lnTo>
                    <a:pt x="27" y="432"/>
                  </a:lnTo>
                  <a:lnTo>
                    <a:pt x="17" y="445"/>
                  </a:lnTo>
                  <a:lnTo>
                    <a:pt x="10" y="459"/>
                  </a:lnTo>
                  <a:lnTo>
                    <a:pt x="0" y="470"/>
                  </a:lnTo>
                  <a:lnTo>
                    <a:pt x="4" y="491"/>
                  </a:lnTo>
                  <a:lnTo>
                    <a:pt x="16" y="478"/>
                  </a:lnTo>
                  <a:lnTo>
                    <a:pt x="25" y="464"/>
                  </a:lnTo>
                  <a:lnTo>
                    <a:pt x="35" y="449"/>
                  </a:lnTo>
                  <a:lnTo>
                    <a:pt x="42" y="434"/>
                  </a:lnTo>
                  <a:lnTo>
                    <a:pt x="50" y="416"/>
                  </a:lnTo>
                  <a:lnTo>
                    <a:pt x="58" y="399"/>
                  </a:lnTo>
                  <a:lnTo>
                    <a:pt x="64" y="382"/>
                  </a:lnTo>
                  <a:lnTo>
                    <a:pt x="67" y="365"/>
                  </a:lnTo>
                  <a:lnTo>
                    <a:pt x="58" y="353"/>
                  </a:lnTo>
                  <a:close/>
                </a:path>
              </a:pathLst>
            </a:custGeom>
            <a:solidFill>
              <a:srgbClr val="DD13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870" name="Freeform 201"/>
            <p:cNvSpPr>
              <a:spLocks noEditPoints="1"/>
            </p:cNvSpPr>
            <p:nvPr/>
          </p:nvSpPr>
          <p:spPr bwMode="auto">
            <a:xfrm>
              <a:off x="4685" y="2465"/>
              <a:ext cx="67" cy="207"/>
            </a:xfrm>
            <a:custGeom>
              <a:avLst/>
              <a:gdLst>
                <a:gd name="T0" fmla="*/ 48 w 67"/>
                <a:gd name="T1" fmla="*/ 0 h 207"/>
                <a:gd name="T2" fmla="*/ 32 w 67"/>
                <a:gd name="T3" fmla="*/ 12 h 207"/>
                <a:gd name="T4" fmla="*/ 21 w 67"/>
                <a:gd name="T5" fmla="*/ 27 h 207"/>
                <a:gd name="T6" fmla="*/ 40 w 67"/>
                <a:gd name="T7" fmla="*/ 40 h 207"/>
                <a:gd name="T8" fmla="*/ 50 w 67"/>
                <a:gd name="T9" fmla="*/ 29 h 207"/>
                <a:gd name="T10" fmla="*/ 63 w 67"/>
                <a:gd name="T11" fmla="*/ 19 h 207"/>
                <a:gd name="T12" fmla="*/ 48 w 67"/>
                <a:gd name="T13" fmla="*/ 0 h 207"/>
                <a:gd name="T14" fmla="*/ 21 w 67"/>
                <a:gd name="T15" fmla="*/ 27 h 207"/>
                <a:gd name="T16" fmla="*/ 13 w 67"/>
                <a:gd name="T17" fmla="*/ 44 h 207"/>
                <a:gd name="T18" fmla="*/ 4 w 67"/>
                <a:gd name="T19" fmla="*/ 61 h 207"/>
                <a:gd name="T20" fmla="*/ 0 w 67"/>
                <a:gd name="T21" fmla="*/ 81 h 207"/>
                <a:gd name="T22" fmla="*/ 0 w 67"/>
                <a:gd name="T23" fmla="*/ 102 h 207"/>
                <a:gd name="T24" fmla="*/ 21 w 67"/>
                <a:gd name="T25" fmla="*/ 102 h 207"/>
                <a:gd name="T26" fmla="*/ 23 w 67"/>
                <a:gd name="T27" fmla="*/ 84 h 207"/>
                <a:gd name="T28" fmla="*/ 28 w 67"/>
                <a:gd name="T29" fmla="*/ 69 h 207"/>
                <a:gd name="T30" fmla="*/ 32 w 67"/>
                <a:gd name="T31" fmla="*/ 54 h 207"/>
                <a:gd name="T32" fmla="*/ 40 w 67"/>
                <a:gd name="T33" fmla="*/ 40 h 207"/>
                <a:gd name="T34" fmla="*/ 21 w 67"/>
                <a:gd name="T35" fmla="*/ 27 h 207"/>
                <a:gd name="T36" fmla="*/ 0 w 67"/>
                <a:gd name="T37" fmla="*/ 102 h 207"/>
                <a:gd name="T38" fmla="*/ 2 w 67"/>
                <a:gd name="T39" fmla="*/ 121 h 207"/>
                <a:gd name="T40" fmla="*/ 4 w 67"/>
                <a:gd name="T41" fmla="*/ 140 h 207"/>
                <a:gd name="T42" fmla="*/ 13 w 67"/>
                <a:gd name="T43" fmla="*/ 159 h 207"/>
                <a:gd name="T44" fmla="*/ 23 w 67"/>
                <a:gd name="T45" fmla="*/ 179 h 207"/>
                <a:gd name="T46" fmla="*/ 44 w 67"/>
                <a:gd name="T47" fmla="*/ 163 h 207"/>
                <a:gd name="T48" fmla="*/ 36 w 67"/>
                <a:gd name="T49" fmla="*/ 150 h 207"/>
                <a:gd name="T50" fmla="*/ 28 w 67"/>
                <a:gd name="T51" fmla="*/ 134 h 207"/>
                <a:gd name="T52" fmla="*/ 23 w 67"/>
                <a:gd name="T53" fmla="*/ 117 h 207"/>
                <a:gd name="T54" fmla="*/ 21 w 67"/>
                <a:gd name="T55" fmla="*/ 102 h 207"/>
                <a:gd name="T56" fmla="*/ 0 w 67"/>
                <a:gd name="T57" fmla="*/ 102 h 207"/>
                <a:gd name="T58" fmla="*/ 23 w 67"/>
                <a:gd name="T59" fmla="*/ 179 h 207"/>
                <a:gd name="T60" fmla="*/ 38 w 67"/>
                <a:gd name="T61" fmla="*/ 194 h 207"/>
                <a:gd name="T62" fmla="*/ 53 w 67"/>
                <a:gd name="T63" fmla="*/ 207 h 207"/>
                <a:gd name="T64" fmla="*/ 67 w 67"/>
                <a:gd name="T65" fmla="*/ 188 h 207"/>
                <a:gd name="T66" fmla="*/ 53 w 67"/>
                <a:gd name="T67" fmla="*/ 177 h 207"/>
                <a:gd name="T68" fmla="*/ 44 w 67"/>
                <a:gd name="T69" fmla="*/ 163 h 207"/>
                <a:gd name="T70" fmla="*/ 23 w 67"/>
                <a:gd name="T71" fmla="*/ 179 h 20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67" h="207">
                  <a:moveTo>
                    <a:pt x="48" y="0"/>
                  </a:moveTo>
                  <a:lnTo>
                    <a:pt x="32" y="12"/>
                  </a:lnTo>
                  <a:lnTo>
                    <a:pt x="21" y="27"/>
                  </a:lnTo>
                  <a:lnTo>
                    <a:pt x="40" y="40"/>
                  </a:lnTo>
                  <a:lnTo>
                    <a:pt x="50" y="29"/>
                  </a:lnTo>
                  <a:lnTo>
                    <a:pt x="63" y="19"/>
                  </a:lnTo>
                  <a:lnTo>
                    <a:pt x="48" y="0"/>
                  </a:lnTo>
                  <a:close/>
                  <a:moveTo>
                    <a:pt x="21" y="27"/>
                  </a:moveTo>
                  <a:lnTo>
                    <a:pt x="13" y="44"/>
                  </a:lnTo>
                  <a:lnTo>
                    <a:pt x="4" y="61"/>
                  </a:lnTo>
                  <a:lnTo>
                    <a:pt x="0" y="81"/>
                  </a:lnTo>
                  <a:lnTo>
                    <a:pt x="0" y="102"/>
                  </a:lnTo>
                  <a:lnTo>
                    <a:pt x="21" y="102"/>
                  </a:lnTo>
                  <a:lnTo>
                    <a:pt x="23" y="84"/>
                  </a:lnTo>
                  <a:lnTo>
                    <a:pt x="28" y="69"/>
                  </a:lnTo>
                  <a:lnTo>
                    <a:pt x="32" y="54"/>
                  </a:lnTo>
                  <a:lnTo>
                    <a:pt x="40" y="40"/>
                  </a:lnTo>
                  <a:lnTo>
                    <a:pt x="21" y="27"/>
                  </a:lnTo>
                  <a:close/>
                  <a:moveTo>
                    <a:pt x="0" y="102"/>
                  </a:moveTo>
                  <a:lnTo>
                    <a:pt x="2" y="121"/>
                  </a:lnTo>
                  <a:lnTo>
                    <a:pt x="4" y="140"/>
                  </a:lnTo>
                  <a:lnTo>
                    <a:pt x="13" y="159"/>
                  </a:lnTo>
                  <a:lnTo>
                    <a:pt x="23" y="179"/>
                  </a:lnTo>
                  <a:lnTo>
                    <a:pt x="44" y="163"/>
                  </a:lnTo>
                  <a:lnTo>
                    <a:pt x="36" y="150"/>
                  </a:lnTo>
                  <a:lnTo>
                    <a:pt x="28" y="134"/>
                  </a:lnTo>
                  <a:lnTo>
                    <a:pt x="23" y="117"/>
                  </a:lnTo>
                  <a:lnTo>
                    <a:pt x="21" y="102"/>
                  </a:lnTo>
                  <a:lnTo>
                    <a:pt x="0" y="102"/>
                  </a:lnTo>
                  <a:close/>
                  <a:moveTo>
                    <a:pt x="23" y="179"/>
                  </a:moveTo>
                  <a:lnTo>
                    <a:pt x="38" y="194"/>
                  </a:lnTo>
                  <a:lnTo>
                    <a:pt x="53" y="207"/>
                  </a:lnTo>
                  <a:lnTo>
                    <a:pt x="67" y="188"/>
                  </a:lnTo>
                  <a:lnTo>
                    <a:pt x="53" y="177"/>
                  </a:lnTo>
                  <a:lnTo>
                    <a:pt x="44" y="163"/>
                  </a:lnTo>
                  <a:lnTo>
                    <a:pt x="23" y="179"/>
                  </a:lnTo>
                  <a:close/>
                </a:path>
              </a:pathLst>
            </a:custGeom>
            <a:solidFill>
              <a:srgbClr val="DD13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871" name="Freeform 202"/>
            <p:cNvSpPr>
              <a:spLocks noEditPoints="1"/>
            </p:cNvSpPr>
            <p:nvPr/>
          </p:nvSpPr>
          <p:spPr bwMode="auto">
            <a:xfrm>
              <a:off x="4679" y="3131"/>
              <a:ext cx="71" cy="221"/>
            </a:xfrm>
            <a:custGeom>
              <a:avLst/>
              <a:gdLst>
                <a:gd name="T0" fmla="*/ 67 w 71"/>
                <a:gd name="T1" fmla="*/ 202 h 221"/>
                <a:gd name="T2" fmla="*/ 56 w 71"/>
                <a:gd name="T3" fmla="*/ 194 h 221"/>
                <a:gd name="T4" fmla="*/ 50 w 71"/>
                <a:gd name="T5" fmla="*/ 182 h 221"/>
                <a:gd name="T6" fmla="*/ 29 w 71"/>
                <a:gd name="T7" fmla="*/ 200 h 221"/>
                <a:gd name="T8" fmla="*/ 38 w 71"/>
                <a:gd name="T9" fmla="*/ 211 h 221"/>
                <a:gd name="T10" fmla="*/ 50 w 71"/>
                <a:gd name="T11" fmla="*/ 221 h 221"/>
                <a:gd name="T12" fmla="*/ 67 w 71"/>
                <a:gd name="T13" fmla="*/ 202 h 221"/>
                <a:gd name="T14" fmla="*/ 50 w 71"/>
                <a:gd name="T15" fmla="*/ 182 h 221"/>
                <a:gd name="T16" fmla="*/ 38 w 71"/>
                <a:gd name="T17" fmla="*/ 169 h 221"/>
                <a:gd name="T18" fmla="*/ 31 w 71"/>
                <a:gd name="T19" fmla="*/ 150 h 221"/>
                <a:gd name="T20" fmla="*/ 27 w 71"/>
                <a:gd name="T21" fmla="*/ 133 h 221"/>
                <a:gd name="T22" fmla="*/ 25 w 71"/>
                <a:gd name="T23" fmla="*/ 113 h 221"/>
                <a:gd name="T24" fmla="*/ 0 w 71"/>
                <a:gd name="T25" fmla="*/ 109 h 221"/>
                <a:gd name="T26" fmla="*/ 4 w 71"/>
                <a:gd name="T27" fmla="*/ 125 h 221"/>
                <a:gd name="T28" fmla="*/ 4 w 71"/>
                <a:gd name="T29" fmla="*/ 134 h 221"/>
                <a:gd name="T30" fmla="*/ 4 w 71"/>
                <a:gd name="T31" fmla="*/ 148 h 221"/>
                <a:gd name="T32" fmla="*/ 8 w 71"/>
                <a:gd name="T33" fmla="*/ 156 h 221"/>
                <a:gd name="T34" fmla="*/ 11 w 71"/>
                <a:gd name="T35" fmla="*/ 169 h 221"/>
                <a:gd name="T36" fmla="*/ 19 w 71"/>
                <a:gd name="T37" fmla="*/ 180 h 221"/>
                <a:gd name="T38" fmla="*/ 23 w 71"/>
                <a:gd name="T39" fmla="*/ 190 h 221"/>
                <a:gd name="T40" fmla="*/ 29 w 71"/>
                <a:gd name="T41" fmla="*/ 200 h 221"/>
                <a:gd name="T42" fmla="*/ 50 w 71"/>
                <a:gd name="T43" fmla="*/ 182 h 221"/>
                <a:gd name="T44" fmla="*/ 25 w 71"/>
                <a:gd name="T45" fmla="*/ 113 h 221"/>
                <a:gd name="T46" fmla="*/ 27 w 71"/>
                <a:gd name="T47" fmla="*/ 92 h 221"/>
                <a:gd name="T48" fmla="*/ 33 w 71"/>
                <a:gd name="T49" fmla="*/ 73 h 221"/>
                <a:gd name="T50" fmla="*/ 40 w 71"/>
                <a:gd name="T51" fmla="*/ 56 h 221"/>
                <a:gd name="T52" fmla="*/ 52 w 71"/>
                <a:gd name="T53" fmla="*/ 37 h 221"/>
                <a:gd name="T54" fmla="*/ 33 w 71"/>
                <a:gd name="T55" fmla="*/ 23 h 221"/>
                <a:gd name="T56" fmla="*/ 25 w 71"/>
                <a:gd name="T57" fmla="*/ 33 h 221"/>
                <a:gd name="T58" fmla="*/ 21 w 71"/>
                <a:gd name="T59" fmla="*/ 44 h 221"/>
                <a:gd name="T60" fmla="*/ 13 w 71"/>
                <a:gd name="T61" fmla="*/ 54 h 221"/>
                <a:gd name="T62" fmla="*/ 10 w 71"/>
                <a:gd name="T63" fmla="*/ 65 h 221"/>
                <a:gd name="T64" fmla="*/ 4 w 71"/>
                <a:gd name="T65" fmla="*/ 86 h 221"/>
                <a:gd name="T66" fmla="*/ 0 w 71"/>
                <a:gd name="T67" fmla="*/ 109 h 221"/>
                <a:gd name="T68" fmla="*/ 25 w 71"/>
                <a:gd name="T69" fmla="*/ 113 h 221"/>
                <a:gd name="T70" fmla="*/ 52 w 71"/>
                <a:gd name="T71" fmla="*/ 37 h 221"/>
                <a:gd name="T72" fmla="*/ 59 w 71"/>
                <a:gd name="T73" fmla="*/ 27 h 221"/>
                <a:gd name="T74" fmla="*/ 71 w 71"/>
                <a:gd name="T75" fmla="*/ 17 h 221"/>
                <a:gd name="T76" fmla="*/ 56 w 71"/>
                <a:gd name="T77" fmla="*/ 0 h 221"/>
                <a:gd name="T78" fmla="*/ 44 w 71"/>
                <a:gd name="T79" fmla="*/ 12 h 221"/>
                <a:gd name="T80" fmla="*/ 33 w 71"/>
                <a:gd name="T81" fmla="*/ 23 h 221"/>
                <a:gd name="T82" fmla="*/ 52 w 71"/>
                <a:gd name="T83" fmla="*/ 37 h 22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71" h="221">
                  <a:moveTo>
                    <a:pt x="67" y="202"/>
                  </a:moveTo>
                  <a:lnTo>
                    <a:pt x="56" y="194"/>
                  </a:lnTo>
                  <a:lnTo>
                    <a:pt x="50" y="182"/>
                  </a:lnTo>
                  <a:lnTo>
                    <a:pt x="29" y="200"/>
                  </a:lnTo>
                  <a:lnTo>
                    <a:pt x="38" y="211"/>
                  </a:lnTo>
                  <a:lnTo>
                    <a:pt x="50" y="221"/>
                  </a:lnTo>
                  <a:lnTo>
                    <a:pt x="67" y="202"/>
                  </a:lnTo>
                  <a:close/>
                  <a:moveTo>
                    <a:pt x="50" y="182"/>
                  </a:moveTo>
                  <a:lnTo>
                    <a:pt x="38" y="169"/>
                  </a:lnTo>
                  <a:lnTo>
                    <a:pt x="31" y="150"/>
                  </a:lnTo>
                  <a:lnTo>
                    <a:pt x="27" y="133"/>
                  </a:lnTo>
                  <a:lnTo>
                    <a:pt x="25" y="113"/>
                  </a:lnTo>
                  <a:lnTo>
                    <a:pt x="0" y="109"/>
                  </a:lnTo>
                  <a:lnTo>
                    <a:pt x="4" y="125"/>
                  </a:lnTo>
                  <a:lnTo>
                    <a:pt x="4" y="134"/>
                  </a:lnTo>
                  <a:lnTo>
                    <a:pt x="4" y="148"/>
                  </a:lnTo>
                  <a:lnTo>
                    <a:pt x="8" y="156"/>
                  </a:lnTo>
                  <a:lnTo>
                    <a:pt x="11" y="169"/>
                  </a:lnTo>
                  <a:lnTo>
                    <a:pt x="19" y="180"/>
                  </a:lnTo>
                  <a:lnTo>
                    <a:pt x="23" y="190"/>
                  </a:lnTo>
                  <a:lnTo>
                    <a:pt x="29" y="200"/>
                  </a:lnTo>
                  <a:lnTo>
                    <a:pt x="50" y="182"/>
                  </a:lnTo>
                  <a:close/>
                  <a:moveTo>
                    <a:pt x="25" y="113"/>
                  </a:moveTo>
                  <a:lnTo>
                    <a:pt x="27" y="92"/>
                  </a:lnTo>
                  <a:lnTo>
                    <a:pt x="33" y="73"/>
                  </a:lnTo>
                  <a:lnTo>
                    <a:pt x="40" y="56"/>
                  </a:lnTo>
                  <a:lnTo>
                    <a:pt x="52" y="37"/>
                  </a:lnTo>
                  <a:lnTo>
                    <a:pt x="33" y="23"/>
                  </a:lnTo>
                  <a:lnTo>
                    <a:pt x="25" y="33"/>
                  </a:lnTo>
                  <a:lnTo>
                    <a:pt x="21" y="44"/>
                  </a:lnTo>
                  <a:lnTo>
                    <a:pt x="13" y="54"/>
                  </a:lnTo>
                  <a:lnTo>
                    <a:pt x="10" y="65"/>
                  </a:lnTo>
                  <a:lnTo>
                    <a:pt x="4" y="86"/>
                  </a:lnTo>
                  <a:lnTo>
                    <a:pt x="0" y="109"/>
                  </a:lnTo>
                  <a:lnTo>
                    <a:pt x="25" y="113"/>
                  </a:lnTo>
                  <a:close/>
                  <a:moveTo>
                    <a:pt x="52" y="37"/>
                  </a:moveTo>
                  <a:lnTo>
                    <a:pt x="59" y="27"/>
                  </a:lnTo>
                  <a:lnTo>
                    <a:pt x="71" y="17"/>
                  </a:lnTo>
                  <a:lnTo>
                    <a:pt x="56" y="0"/>
                  </a:lnTo>
                  <a:lnTo>
                    <a:pt x="44" y="12"/>
                  </a:lnTo>
                  <a:lnTo>
                    <a:pt x="33" y="23"/>
                  </a:lnTo>
                  <a:lnTo>
                    <a:pt x="52" y="37"/>
                  </a:lnTo>
                  <a:close/>
                </a:path>
              </a:pathLst>
            </a:custGeom>
            <a:solidFill>
              <a:srgbClr val="DD13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50795" name="Group 203"/>
          <p:cNvGrpSpPr>
            <a:grpSpLocks/>
          </p:cNvGrpSpPr>
          <p:nvPr/>
        </p:nvGrpSpPr>
        <p:grpSpPr bwMode="auto">
          <a:xfrm>
            <a:off x="4573588" y="1212850"/>
            <a:ext cx="1666875" cy="2786063"/>
            <a:chOff x="3409" y="588"/>
            <a:chExt cx="1050" cy="1755"/>
          </a:xfrm>
        </p:grpSpPr>
        <p:sp>
          <p:nvSpPr>
            <p:cNvPr id="32851" name="Line 204"/>
            <p:cNvSpPr>
              <a:spLocks noChangeShapeType="1"/>
            </p:cNvSpPr>
            <p:nvPr/>
          </p:nvSpPr>
          <p:spPr bwMode="auto">
            <a:xfrm flipV="1">
              <a:off x="3409" y="588"/>
              <a:ext cx="532" cy="1755"/>
            </a:xfrm>
            <a:prstGeom prst="line">
              <a:avLst/>
            </a:prstGeom>
            <a:noFill/>
            <a:ln w="63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852" name="Line 205"/>
            <p:cNvSpPr>
              <a:spLocks noChangeShapeType="1"/>
            </p:cNvSpPr>
            <p:nvPr/>
          </p:nvSpPr>
          <p:spPr bwMode="auto">
            <a:xfrm flipH="1" flipV="1">
              <a:off x="3927" y="588"/>
              <a:ext cx="532" cy="1755"/>
            </a:xfrm>
            <a:prstGeom prst="line">
              <a:avLst/>
            </a:prstGeom>
            <a:noFill/>
            <a:ln w="63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853" name="Line 206"/>
            <p:cNvSpPr>
              <a:spLocks noChangeShapeType="1"/>
            </p:cNvSpPr>
            <p:nvPr/>
          </p:nvSpPr>
          <p:spPr bwMode="auto">
            <a:xfrm flipV="1">
              <a:off x="3941" y="588"/>
              <a:ext cx="0" cy="1755"/>
            </a:xfrm>
            <a:prstGeom prst="line">
              <a:avLst/>
            </a:prstGeom>
            <a:noFill/>
            <a:ln w="6350">
              <a:solidFill>
                <a:schemeClr val="folHlink"/>
              </a:solidFill>
              <a:prstDash val="lg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50799" name="Group 207"/>
          <p:cNvGrpSpPr>
            <a:grpSpLocks/>
          </p:cNvGrpSpPr>
          <p:nvPr/>
        </p:nvGrpSpPr>
        <p:grpSpPr bwMode="auto">
          <a:xfrm>
            <a:off x="1358900" y="2197100"/>
            <a:ext cx="1454150" cy="317500"/>
            <a:chOff x="1384" y="1208"/>
            <a:chExt cx="916" cy="200"/>
          </a:xfrm>
        </p:grpSpPr>
        <p:sp>
          <p:nvSpPr>
            <p:cNvPr id="32849" name="Text Box 208"/>
            <p:cNvSpPr txBox="1">
              <a:spLocks noChangeArrowheads="1"/>
            </p:cNvSpPr>
            <p:nvPr/>
          </p:nvSpPr>
          <p:spPr bwMode="auto">
            <a:xfrm>
              <a:off x="2128" y="1216"/>
              <a:ext cx="17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32850" name="Text Box 209"/>
            <p:cNvSpPr txBox="1">
              <a:spLocks noChangeArrowheads="1"/>
            </p:cNvSpPr>
            <p:nvPr/>
          </p:nvSpPr>
          <p:spPr bwMode="auto">
            <a:xfrm>
              <a:off x="1384" y="1208"/>
              <a:ext cx="17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1</a:t>
              </a:r>
            </a:p>
          </p:txBody>
        </p:sp>
      </p:grpSp>
      <p:grpSp>
        <p:nvGrpSpPr>
          <p:cNvPr id="750802" name="Group 210"/>
          <p:cNvGrpSpPr>
            <a:grpSpLocks/>
          </p:cNvGrpSpPr>
          <p:nvPr/>
        </p:nvGrpSpPr>
        <p:grpSpPr bwMode="auto">
          <a:xfrm>
            <a:off x="1676400" y="3022600"/>
            <a:ext cx="857250" cy="304800"/>
            <a:chOff x="1584" y="1728"/>
            <a:chExt cx="540" cy="192"/>
          </a:xfrm>
        </p:grpSpPr>
        <p:sp>
          <p:nvSpPr>
            <p:cNvPr id="32847" name="Text Box 211"/>
            <p:cNvSpPr txBox="1">
              <a:spLocks noChangeArrowheads="1"/>
            </p:cNvSpPr>
            <p:nvPr/>
          </p:nvSpPr>
          <p:spPr bwMode="auto">
            <a:xfrm>
              <a:off x="1952" y="1728"/>
              <a:ext cx="17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32848" name="Text Box 212"/>
            <p:cNvSpPr txBox="1">
              <a:spLocks noChangeArrowheads="1"/>
            </p:cNvSpPr>
            <p:nvPr/>
          </p:nvSpPr>
          <p:spPr bwMode="auto">
            <a:xfrm>
              <a:off x="1584" y="1728"/>
              <a:ext cx="17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3</a:t>
              </a:r>
            </a:p>
          </p:txBody>
        </p:sp>
      </p:grpSp>
      <p:grpSp>
        <p:nvGrpSpPr>
          <p:cNvPr id="750805" name="Group 213"/>
          <p:cNvGrpSpPr>
            <a:grpSpLocks/>
          </p:cNvGrpSpPr>
          <p:nvPr/>
        </p:nvGrpSpPr>
        <p:grpSpPr bwMode="auto">
          <a:xfrm>
            <a:off x="774700" y="3568700"/>
            <a:ext cx="2622550" cy="317500"/>
            <a:chOff x="1016" y="2080"/>
            <a:chExt cx="1652" cy="200"/>
          </a:xfrm>
        </p:grpSpPr>
        <p:sp>
          <p:nvSpPr>
            <p:cNvPr id="32845" name="Text Box 214"/>
            <p:cNvSpPr txBox="1">
              <a:spLocks noChangeArrowheads="1"/>
            </p:cNvSpPr>
            <p:nvPr/>
          </p:nvSpPr>
          <p:spPr bwMode="auto">
            <a:xfrm>
              <a:off x="1016" y="2080"/>
              <a:ext cx="17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32846" name="Text Box 215"/>
            <p:cNvSpPr txBox="1">
              <a:spLocks noChangeArrowheads="1"/>
            </p:cNvSpPr>
            <p:nvPr/>
          </p:nvSpPr>
          <p:spPr bwMode="auto">
            <a:xfrm>
              <a:off x="2496" y="2088"/>
              <a:ext cx="17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5</a:t>
              </a:r>
            </a:p>
          </p:txBody>
        </p:sp>
      </p:grpSp>
      <p:grpSp>
        <p:nvGrpSpPr>
          <p:cNvPr id="750808" name="Group 216"/>
          <p:cNvGrpSpPr>
            <a:grpSpLocks/>
          </p:cNvGrpSpPr>
          <p:nvPr/>
        </p:nvGrpSpPr>
        <p:grpSpPr bwMode="auto">
          <a:xfrm>
            <a:off x="2095500" y="2540000"/>
            <a:ext cx="539750" cy="1168400"/>
            <a:chOff x="1848" y="1424"/>
            <a:chExt cx="340" cy="736"/>
          </a:xfrm>
        </p:grpSpPr>
        <p:sp>
          <p:nvSpPr>
            <p:cNvPr id="32842" name="Text Box 217"/>
            <p:cNvSpPr txBox="1">
              <a:spLocks noChangeArrowheads="1"/>
            </p:cNvSpPr>
            <p:nvPr/>
          </p:nvSpPr>
          <p:spPr bwMode="auto">
            <a:xfrm>
              <a:off x="2016" y="1968"/>
              <a:ext cx="17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32843" name="Text Box 218"/>
            <p:cNvSpPr txBox="1">
              <a:spLocks noChangeArrowheads="1"/>
            </p:cNvSpPr>
            <p:nvPr/>
          </p:nvSpPr>
          <p:spPr bwMode="auto">
            <a:xfrm>
              <a:off x="1888" y="1792"/>
              <a:ext cx="20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7,</a:t>
              </a:r>
            </a:p>
          </p:txBody>
        </p:sp>
        <p:sp>
          <p:nvSpPr>
            <p:cNvPr id="32844" name="Text Box 219"/>
            <p:cNvSpPr txBox="1">
              <a:spLocks noChangeArrowheads="1"/>
            </p:cNvSpPr>
            <p:nvPr/>
          </p:nvSpPr>
          <p:spPr bwMode="auto">
            <a:xfrm>
              <a:off x="1848" y="1424"/>
              <a:ext cx="20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8,</a:t>
              </a:r>
            </a:p>
          </p:txBody>
        </p:sp>
      </p:grpSp>
      <p:grpSp>
        <p:nvGrpSpPr>
          <p:cNvPr id="750812" name="Group 220"/>
          <p:cNvGrpSpPr>
            <a:grpSpLocks/>
          </p:cNvGrpSpPr>
          <p:nvPr/>
        </p:nvGrpSpPr>
        <p:grpSpPr bwMode="auto">
          <a:xfrm>
            <a:off x="1676400" y="2489200"/>
            <a:ext cx="806450" cy="304800"/>
            <a:chOff x="1584" y="1392"/>
            <a:chExt cx="508" cy="192"/>
          </a:xfrm>
        </p:grpSpPr>
        <p:sp>
          <p:nvSpPr>
            <p:cNvPr id="32840" name="Text Box 221"/>
            <p:cNvSpPr txBox="1">
              <a:spLocks noChangeArrowheads="1"/>
            </p:cNvSpPr>
            <p:nvPr/>
          </p:nvSpPr>
          <p:spPr bwMode="auto">
            <a:xfrm>
              <a:off x="1920" y="1392"/>
              <a:ext cx="17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b="1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32841" name="Text Box 222"/>
            <p:cNvSpPr txBox="1">
              <a:spLocks noChangeArrowheads="1"/>
            </p:cNvSpPr>
            <p:nvPr/>
          </p:nvSpPr>
          <p:spPr bwMode="auto">
            <a:xfrm>
              <a:off x="1584" y="1392"/>
              <a:ext cx="17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b="1">
                  <a:solidFill>
                    <a:srgbClr val="000000"/>
                  </a:solidFill>
                </a:rPr>
                <a:t>2</a:t>
              </a:r>
            </a:p>
          </p:txBody>
        </p:sp>
      </p:grpSp>
      <p:grpSp>
        <p:nvGrpSpPr>
          <p:cNvPr id="750815" name="Group 223"/>
          <p:cNvGrpSpPr>
            <a:grpSpLocks/>
          </p:cNvGrpSpPr>
          <p:nvPr/>
        </p:nvGrpSpPr>
        <p:grpSpPr bwMode="auto">
          <a:xfrm>
            <a:off x="1371600" y="3327400"/>
            <a:ext cx="1416050" cy="381000"/>
            <a:chOff x="1392" y="1920"/>
            <a:chExt cx="892" cy="240"/>
          </a:xfrm>
        </p:grpSpPr>
        <p:sp>
          <p:nvSpPr>
            <p:cNvPr id="32838" name="Text Box 224"/>
            <p:cNvSpPr txBox="1">
              <a:spLocks noChangeArrowheads="1"/>
            </p:cNvSpPr>
            <p:nvPr/>
          </p:nvSpPr>
          <p:spPr bwMode="auto">
            <a:xfrm>
              <a:off x="1392" y="1968"/>
              <a:ext cx="17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32839" name="Text Box 225"/>
            <p:cNvSpPr txBox="1">
              <a:spLocks noChangeArrowheads="1"/>
            </p:cNvSpPr>
            <p:nvPr/>
          </p:nvSpPr>
          <p:spPr bwMode="auto">
            <a:xfrm>
              <a:off x="2112" y="1920"/>
              <a:ext cx="17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4</a:t>
              </a:r>
            </a:p>
          </p:txBody>
        </p:sp>
      </p:grpSp>
      <p:graphicFrame>
        <p:nvGraphicFramePr>
          <p:cNvPr id="750818" name="Object 226"/>
          <p:cNvGraphicFramePr>
            <a:graphicFrameLocks noChangeAspect="1"/>
          </p:cNvGraphicFramePr>
          <p:nvPr/>
        </p:nvGraphicFramePr>
        <p:xfrm>
          <a:off x="6629400" y="1219200"/>
          <a:ext cx="2209800" cy="208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18" name="Bitmap Image" r:id="rId4" imgW="2809524" imgH="2657846" progId="Paint.Picture">
                  <p:embed/>
                </p:oleObj>
              </mc:Choice>
              <mc:Fallback>
                <p:oleObj name="Bitmap Image" r:id="rId4" imgW="2809524" imgH="2657846" progId="Paint.Picture">
                  <p:embed/>
                  <p:pic>
                    <p:nvPicPr>
                      <p:cNvPr id="0" name="Object 2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1219200"/>
                        <a:ext cx="2209800" cy="208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0819" name="Text Box 227"/>
          <p:cNvSpPr txBox="1">
            <a:spLocks noChangeArrowheads="1"/>
          </p:cNvSpPr>
          <p:nvPr/>
        </p:nvSpPr>
        <p:spPr bwMode="auto">
          <a:xfrm>
            <a:off x="0" y="0"/>
            <a:ext cx="6280150" cy="107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srgbClr val="FF3300"/>
                </a:solidFill>
              </a:rPr>
              <a:t>Problem:</a:t>
            </a:r>
            <a:r>
              <a:rPr lang="en-US" altLang="en-US" sz="1600">
                <a:solidFill>
                  <a:srgbClr val="000000"/>
                </a:solidFill>
              </a:rPr>
              <a:t> A vertical cone, base diameter 75 mm and axis 100 mm long,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is completely penetrated by a cylinder of 45 mm diameter. The axis of the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cylinder is parallel to HP and VP and intersects axis of the cone at a point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28 mm above the base. Draw projections showing curves of intersection.</a:t>
            </a:r>
          </a:p>
        </p:txBody>
      </p:sp>
      <p:grpSp>
        <p:nvGrpSpPr>
          <p:cNvPr id="32831" name="Group 235"/>
          <p:cNvGrpSpPr>
            <a:grpSpLocks/>
          </p:cNvGrpSpPr>
          <p:nvPr/>
        </p:nvGrpSpPr>
        <p:grpSpPr bwMode="auto">
          <a:xfrm>
            <a:off x="8016875" y="46038"/>
            <a:ext cx="1096963" cy="182562"/>
            <a:chOff x="5050" y="29"/>
            <a:chExt cx="691" cy="115"/>
          </a:xfrm>
        </p:grpSpPr>
        <p:sp>
          <p:nvSpPr>
            <p:cNvPr id="32832" name="AutoShape 236">
              <a:hlinkClick r:id="rId6" action="ppaction://hlinksldjump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050" y="29"/>
              <a:ext cx="115" cy="115"/>
            </a:xfrm>
            <a:prstGeom prst="actionButtonHome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2833" name="AutoShape 237">
              <a:hlinkClick r:id="" action="ppaction://hlinkshowjump?jump=previousslide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280" y="29"/>
              <a:ext cx="116" cy="115"/>
            </a:xfrm>
            <a:prstGeom prst="actionButtonBackPrevious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2834" name="AutoShape 238">
              <a:hlinkClick r:id="" action="ppaction://hlinkshowjump?jump=nextslide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396" y="29"/>
              <a:ext cx="115" cy="115"/>
            </a:xfrm>
            <a:prstGeom prst="actionButtonForwardNext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2835" name="AutoShape 239">
              <a:hlinkClick r:id="" action="ppaction://hlinkshowjump?jump=firstslide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165" y="29"/>
              <a:ext cx="115" cy="115"/>
            </a:xfrm>
            <a:prstGeom prst="actionButtonBeginning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2836" name="AutoShape 240">
              <a:hlinkClick r:id="" action="ppaction://hlinkshowjump?jump=lastslide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511" y="29"/>
              <a:ext cx="115" cy="115"/>
            </a:xfrm>
            <a:prstGeom prst="actionButtonEnd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2837" name="AutoShape 241">
              <a:hlinkClick r:id="" action="ppaction://hlinkshowjump?jump=endshow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626" y="29"/>
              <a:ext cx="115" cy="115"/>
            </a:xfrm>
            <a:prstGeom prst="actionButtonBlank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45249B6-398C-4ADE-B0F2-D2C09AAFBE91}"/>
                  </a:ext>
                </a:extLst>
              </p14:cNvPr>
              <p14:cNvContentPartPr/>
              <p14:nvPr/>
            </p14:nvContentPartPr>
            <p14:xfrm>
              <a:off x="4495680" y="1981080"/>
              <a:ext cx="2197440" cy="2267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45249B6-398C-4ADE-B0F2-D2C09AAFBE9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86320" y="1971720"/>
                <a:ext cx="2216160" cy="228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50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0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50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50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50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50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50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50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507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507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505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505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50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50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50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50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50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50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506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506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50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50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506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506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7" dur="500"/>
                                        <p:tgtEl>
                                          <p:spTgt spid="750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50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50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506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506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50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50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506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506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50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50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50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50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506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506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50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750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507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7507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7507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7507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750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750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7507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7507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7507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7507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7506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7506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750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750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750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750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7506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7506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7506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7506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750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750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7506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7506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750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750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7506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7506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7506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7506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750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7506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 nodeType="clickPar">
                      <p:stCondLst>
                        <p:cond delay="indefinite"/>
                      </p:stCondLst>
                      <p:childTnLst>
                        <p:par>
                          <p:cTn id="1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7507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7507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750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750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 nodeType="clickPar">
                      <p:stCondLst>
                        <p:cond delay="indefinite"/>
                      </p:stCondLst>
                      <p:childTnLst>
                        <p:par>
                          <p:cTn id="1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750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750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 nodeType="clickPar">
                      <p:stCondLst>
                        <p:cond delay="indefinite"/>
                      </p:stCondLst>
                      <p:childTnLst>
                        <p:par>
                          <p:cTn id="1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8" dur="500"/>
                                        <p:tgtEl>
                                          <p:spTgt spid="750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 nodeType="clickPar">
                      <p:stCondLst>
                        <p:cond delay="indefinite"/>
                      </p:stCondLst>
                      <p:childTnLst>
                        <p:par>
                          <p:cTn id="2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1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7506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7506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7506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7506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 nodeType="clickPar">
                      <p:stCondLst>
                        <p:cond delay="indefinite"/>
                      </p:stCondLst>
                      <p:childTnLst>
                        <p:par>
                          <p:cTn id="2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9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7506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7506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7506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7506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 nodeType="clickPar">
                      <p:stCondLst>
                        <p:cond delay="indefinite"/>
                      </p:stCondLst>
                      <p:childTnLst>
                        <p:par>
                          <p:cTn id="2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7506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7506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 nodeType="clickPar">
                      <p:stCondLst>
                        <p:cond delay="indefinite"/>
                      </p:stCondLst>
                      <p:childTnLst>
                        <p:par>
                          <p:cTn id="2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3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750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750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7506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7506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 nodeType="clickPar">
                      <p:stCondLst>
                        <p:cond delay="indefinite"/>
                      </p:stCondLst>
                      <p:childTnLst>
                        <p:par>
                          <p:cTn id="2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1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33" dur="500"/>
                                        <p:tgtEl>
                                          <p:spTgt spid="750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 nodeType="clickPar">
                      <p:stCondLst>
                        <p:cond delay="indefinite"/>
                      </p:stCondLst>
                      <p:childTnLst>
                        <p:par>
                          <p:cTn id="2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6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38" dur="500"/>
                                        <p:tgtEl>
                                          <p:spTgt spid="750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 nodeType="clickPar">
                      <p:stCondLst>
                        <p:cond delay="indefinite"/>
                      </p:stCondLst>
                      <p:childTnLst>
                        <p:par>
                          <p:cTn id="2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7506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7506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 nodeType="clickPar">
                      <p:stCondLst>
                        <p:cond delay="indefinite"/>
                      </p:stCondLst>
                      <p:childTnLst>
                        <p:par>
                          <p:cTn id="2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7508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7508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 nodeType="clickPar">
                      <p:stCondLst>
                        <p:cond delay="indefinite"/>
                      </p:stCondLst>
                      <p:childTnLst>
                        <p:par>
                          <p:cTn id="2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750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750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 nodeType="clickPar">
                      <p:stCondLst>
                        <p:cond delay="indefinite"/>
                      </p:stCondLst>
                      <p:childTnLst>
                        <p:par>
                          <p:cTn id="2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1" dur="500" fill="hold"/>
                                        <p:tgtEl>
                                          <p:spTgt spid="7508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2" dur="500" fill="hold"/>
                                        <p:tgtEl>
                                          <p:spTgt spid="7508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 nodeType="clickPar">
                      <p:stCondLst>
                        <p:cond delay="indefinite"/>
                      </p:stCondLst>
                      <p:childTnLst>
                        <p:par>
                          <p:cTn id="2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750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750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 nodeType="clickPar">
                      <p:stCondLst>
                        <p:cond delay="indefinite"/>
                      </p:stCondLst>
                      <p:childTnLst>
                        <p:par>
                          <p:cTn id="2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7508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7508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 nodeType="clickPar">
                      <p:stCondLst>
                        <p:cond delay="indefinite"/>
                      </p:stCondLst>
                      <p:childTnLst>
                        <p:par>
                          <p:cTn id="2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7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79" dur="500"/>
                                        <p:tgtEl>
                                          <p:spTgt spid="750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 nodeType="clickPar">
                      <p:stCondLst>
                        <p:cond delay="indefinite"/>
                      </p:stCondLst>
                      <p:childTnLst>
                        <p:par>
                          <p:cTn id="2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2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4" dur="500"/>
                                        <p:tgtEl>
                                          <p:spTgt spid="750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 nodeType="clickPar">
                      <p:stCondLst>
                        <p:cond delay="indefinite"/>
                      </p:stCondLst>
                      <p:childTnLst>
                        <p:par>
                          <p:cTn id="2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9" dur="500"/>
                                        <p:tgtEl>
                                          <p:spTgt spid="750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 nodeType="clickPar">
                      <p:stCondLst>
                        <p:cond delay="indefinite"/>
                      </p:stCondLst>
                      <p:childTnLst>
                        <p:par>
                          <p:cTn id="2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7506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7506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 nodeType="clickPar">
                      <p:stCondLst>
                        <p:cond delay="indefinite"/>
                      </p:stCondLst>
                      <p:childTnLst>
                        <p:par>
                          <p:cTn id="2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8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0" dur="500" fill="hold"/>
                                        <p:tgtEl>
                                          <p:spTgt spid="750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500" fill="hold"/>
                                        <p:tgtEl>
                                          <p:spTgt spid="750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500" fill="hold"/>
                                        <p:tgtEl>
                                          <p:spTgt spid="7506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500" fill="hold"/>
                                        <p:tgtEl>
                                          <p:spTgt spid="7506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 nodeType="clickPar">
                      <p:stCondLst>
                        <p:cond delay="indefinite"/>
                      </p:stCondLst>
                      <p:childTnLst>
                        <p:par>
                          <p:cTn id="3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6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00" fill="hold"/>
                                        <p:tgtEl>
                                          <p:spTgt spid="7507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7507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500" fill="hold"/>
                                        <p:tgtEl>
                                          <p:spTgt spid="7507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500" fill="hold"/>
                                        <p:tgtEl>
                                          <p:spTgt spid="7507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 nodeType="clickPar">
                      <p:stCondLst>
                        <p:cond delay="indefinite"/>
                      </p:stCondLst>
                      <p:childTnLst>
                        <p:par>
                          <p:cTn id="3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6" dur="500" fill="hold"/>
                                        <p:tgtEl>
                                          <p:spTgt spid="750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7" dur="500" fill="hold"/>
                                        <p:tgtEl>
                                          <p:spTgt spid="750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 nodeType="clickPar">
                      <p:stCondLst>
                        <p:cond delay="indefinite"/>
                      </p:stCondLst>
                      <p:childTnLst>
                        <p:par>
                          <p:cTn id="3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0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500" fill="hold"/>
                                        <p:tgtEl>
                                          <p:spTgt spid="750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500" fill="hold"/>
                                        <p:tgtEl>
                                          <p:spTgt spid="750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500" fill="hold"/>
                                        <p:tgtEl>
                                          <p:spTgt spid="7507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500" fill="hold"/>
                                        <p:tgtEl>
                                          <p:spTgt spid="7507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 nodeType="clickPar">
                      <p:stCondLst>
                        <p:cond delay="indefinite"/>
                      </p:stCondLst>
                      <p:childTnLst>
                        <p:par>
                          <p:cTn id="3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0" dur="500" fill="hold"/>
                                        <p:tgtEl>
                                          <p:spTgt spid="750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1" dur="500" fill="hold"/>
                                        <p:tgtEl>
                                          <p:spTgt spid="750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 nodeType="clickPar">
                      <p:stCondLst>
                        <p:cond delay="indefinite"/>
                      </p:stCondLst>
                      <p:childTnLst>
                        <p:par>
                          <p:cTn id="3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4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500" fill="hold"/>
                                        <p:tgtEl>
                                          <p:spTgt spid="750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500" fill="hold"/>
                                        <p:tgtEl>
                                          <p:spTgt spid="750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500" fill="hold"/>
                                        <p:tgtEl>
                                          <p:spTgt spid="7507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500" fill="hold"/>
                                        <p:tgtEl>
                                          <p:spTgt spid="7507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 nodeType="clickPar">
                      <p:stCondLst>
                        <p:cond delay="indefinite"/>
                      </p:stCondLst>
                      <p:childTnLst>
                        <p:par>
                          <p:cTn id="3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4" dur="500" fill="hold"/>
                                        <p:tgtEl>
                                          <p:spTgt spid="7507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500" fill="hold"/>
                                        <p:tgtEl>
                                          <p:spTgt spid="7507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 nodeType="clickPar">
                      <p:stCondLst>
                        <p:cond delay="indefinite"/>
                      </p:stCondLst>
                      <p:childTnLst>
                        <p:par>
                          <p:cTn id="3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8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500" fill="hold"/>
                                        <p:tgtEl>
                                          <p:spTgt spid="750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500" fill="hold"/>
                                        <p:tgtEl>
                                          <p:spTgt spid="750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2" dur="500" fill="hold"/>
                                        <p:tgtEl>
                                          <p:spTgt spid="7507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3" dur="500" fill="hold"/>
                                        <p:tgtEl>
                                          <p:spTgt spid="7507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 nodeType="clickPar">
                      <p:stCondLst>
                        <p:cond delay="indefinite"/>
                      </p:stCondLst>
                      <p:childTnLst>
                        <p:par>
                          <p:cTn id="3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8" dur="500" fill="hold"/>
                                        <p:tgtEl>
                                          <p:spTgt spid="7507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9" dur="500" fill="hold"/>
                                        <p:tgtEl>
                                          <p:spTgt spid="7507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 nodeType="clickPar">
                      <p:stCondLst>
                        <p:cond delay="indefinite"/>
                      </p:stCondLst>
                      <p:childTnLst>
                        <p:par>
                          <p:cTn id="3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500" fill="hold"/>
                                        <p:tgtEl>
                                          <p:spTgt spid="7507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500" fill="hold"/>
                                        <p:tgtEl>
                                          <p:spTgt spid="7507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 nodeType="clickPar">
                      <p:stCondLst>
                        <p:cond delay="indefinite"/>
                      </p:stCondLst>
                      <p:childTnLst>
                        <p:par>
                          <p:cTn id="3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0" dur="500" fill="hold"/>
                                        <p:tgtEl>
                                          <p:spTgt spid="7507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1" dur="500" fill="hold"/>
                                        <p:tgtEl>
                                          <p:spTgt spid="7507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 nodeType="clickPar">
                      <p:stCondLst>
                        <p:cond delay="indefinite"/>
                      </p:stCondLst>
                      <p:childTnLst>
                        <p:par>
                          <p:cTn id="3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6" dur="500" fill="hold"/>
                                        <p:tgtEl>
                                          <p:spTgt spid="7507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7" dur="500" fill="hold"/>
                                        <p:tgtEl>
                                          <p:spTgt spid="7507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 nodeType="clickPar">
                      <p:stCondLst>
                        <p:cond delay="indefinite"/>
                      </p:stCondLst>
                      <p:childTnLst>
                        <p:par>
                          <p:cTn id="3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2" dur="500" fill="hold"/>
                                        <p:tgtEl>
                                          <p:spTgt spid="7507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" dur="500" fill="hold"/>
                                        <p:tgtEl>
                                          <p:spTgt spid="7507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 nodeType="clickPar">
                      <p:stCondLst>
                        <p:cond delay="indefinite"/>
                      </p:stCondLst>
                      <p:childTnLst>
                        <p:par>
                          <p:cTn id="3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8" dur="500" fill="hold"/>
                                        <p:tgtEl>
                                          <p:spTgt spid="7507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00" fill="hold"/>
                                        <p:tgtEl>
                                          <p:spTgt spid="7507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 nodeType="clickPar">
                      <p:stCondLst>
                        <p:cond delay="indefinite"/>
                      </p:stCondLst>
                      <p:childTnLst>
                        <p:par>
                          <p:cTn id="3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4" dur="500" fill="hold"/>
                                        <p:tgtEl>
                                          <p:spTgt spid="750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5" dur="500" fill="hold"/>
                                        <p:tgtEl>
                                          <p:spTgt spid="750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6" fill="hold" nodeType="clickPar">
                      <p:stCondLst>
                        <p:cond delay="indefinite"/>
                      </p:stCondLst>
                      <p:childTnLst>
                        <p:par>
                          <p:cTn id="3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0" dur="500" fill="hold"/>
                                        <p:tgtEl>
                                          <p:spTgt spid="750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1" dur="500" fill="hold"/>
                                        <p:tgtEl>
                                          <p:spTgt spid="750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0594" grpId="0" animBg="1"/>
      <p:bldP spid="750595" grpId="0" animBg="1"/>
      <p:bldP spid="750596" grpId="0" animBg="1"/>
      <p:bldP spid="750597" grpId="0" autoUpdateAnimBg="0"/>
      <p:bldP spid="750617" grpId="0" autoUpdateAnimBg="0"/>
      <p:bldP spid="750618" grpId="0" animBg="1"/>
      <p:bldP spid="750626" grpId="0" autoUpdateAnimBg="0"/>
      <p:bldP spid="750627" grpId="0" animBg="1"/>
      <p:bldP spid="750753" grpId="0" autoUpdateAnimBg="0"/>
      <p:bldP spid="750754" grpId="0" autoUpdateAnimBg="0"/>
      <p:bldP spid="750819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449" y="3194447"/>
            <a:ext cx="8763000" cy="615553"/>
          </a:xfrm>
        </p:spPr>
        <p:txBody>
          <a:bodyPr>
            <a:spAutoFit/>
          </a:bodyPr>
          <a:lstStyle/>
          <a:p>
            <a:pPr algn="ctr">
              <a:defRPr/>
            </a:pPr>
            <a:r>
              <a:rPr lang="en-IN" sz="4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Few More Typical Constructions</a:t>
            </a:r>
            <a:endParaRPr lang="en-US" sz="2800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752652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0114" name="Group 2"/>
          <p:cNvGrpSpPr>
            <a:grpSpLocks/>
          </p:cNvGrpSpPr>
          <p:nvPr/>
        </p:nvGrpSpPr>
        <p:grpSpPr bwMode="auto">
          <a:xfrm>
            <a:off x="-76200" y="25400"/>
            <a:ext cx="9296400" cy="6699250"/>
            <a:chOff x="-48" y="16"/>
            <a:chExt cx="5856" cy="4220"/>
          </a:xfrm>
        </p:grpSpPr>
        <p:sp>
          <p:nvSpPr>
            <p:cNvPr id="6154" name="Rectangle 3"/>
            <p:cNvSpPr>
              <a:spLocks noChangeArrowheads="1"/>
            </p:cNvSpPr>
            <p:nvPr/>
          </p:nvSpPr>
          <p:spPr bwMode="auto">
            <a:xfrm>
              <a:off x="0" y="1624"/>
              <a:ext cx="5760" cy="920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6155" name="Text Box 4"/>
            <p:cNvSpPr txBox="1">
              <a:spLocks noChangeArrowheads="1"/>
            </p:cNvSpPr>
            <p:nvPr/>
          </p:nvSpPr>
          <p:spPr bwMode="auto">
            <a:xfrm>
              <a:off x="1248" y="16"/>
              <a:ext cx="3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rgbClr val="3366FF"/>
                  </a:solidFill>
                </a:rPr>
                <a:t>INTERPENETRATION OF SOLIDS</a:t>
              </a:r>
            </a:p>
          </p:txBody>
        </p:sp>
        <p:sp>
          <p:nvSpPr>
            <p:cNvPr id="6156" name="Text Box 5"/>
            <p:cNvSpPr txBox="1">
              <a:spLocks noChangeArrowheads="1"/>
            </p:cNvSpPr>
            <p:nvPr/>
          </p:nvSpPr>
          <p:spPr bwMode="auto">
            <a:xfrm>
              <a:off x="133" y="288"/>
              <a:ext cx="5594" cy="1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>
                  <a:solidFill>
                    <a:srgbClr val="000000"/>
                  </a:solidFill>
                </a:rPr>
                <a:t>WHEN ONE SOLID PENETRATES ANOTHER SOLID THEN THEIR SURFACES INTERSECT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>
                  <a:solidFill>
                    <a:srgbClr val="000000"/>
                  </a:solidFill>
                </a:rPr>
                <a:t>AND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>
                  <a:solidFill>
                    <a:srgbClr val="000000"/>
                  </a:solidFill>
                </a:rPr>
                <a:t>AT THE JUNCTION OF INTERSECTION A TYPICAL CURVE IS FORMED,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>
                  <a:solidFill>
                    <a:srgbClr val="3366FF"/>
                  </a:solidFill>
                </a:rPr>
                <a:t>WHICH REMAINS COMMON TO BOTH SOLIDS.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3366FF"/>
                </a:solidFill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>
                  <a:solidFill>
                    <a:srgbClr val="000000"/>
                  </a:solidFill>
                </a:rPr>
                <a:t>THIS CURVE IS CALLED </a:t>
              </a:r>
              <a:r>
                <a:rPr lang="en-US" altLang="en-US" sz="1600" b="1">
                  <a:solidFill>
                    <a:srgbClr val="D60093"/>
                  </a:solidFill>
                </a:rPr>
                <a:t>CURVE OF INTERSECTION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>
                  <a:solidFill>
                    <a:srgbClr val="000000"/>
                  </a:solidFill>
                </a:rPr>
                <a:t>AND 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>
                  <a:solidFill>
                    <a:srgbClr val="000000"/>
                  </a:solidFill>
                </a:rPr>
                <a:t>IT IS A RESULT OF INTERPENETRATION OF SOLIDS.</a:t>
              </a:r>
            </a:p>
          </p:txBody>
        </p:sp>
        <p:sp>
          <p:nvSpPr>
            <p:cNvPr id="6157" name="Text Box 6"/>
            <p:cNvSpPr txBox="1">
              <a:spLocks noChangeArrowheads="1"/>
            </p:cNvSpPr>
            <p:nvPr/>
          </p:nvSpPr>
          <p:spPr bwMode="auto">
            <a:xfrm>
              <a:off x="-48" y="1632"/>
              <a:ext cx="5856" cy="8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1">
                  <a:solidFill>
                    <a:srgbClr val="D60093"/>
                  </a:solidFill>
                </a:rPr>
                <a:t>PURPOSE OF DRAWING THESE CURVES:-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b="1">
                  <a:solidFill>
                    <a:srgbClr val="000099"/>
                  </a:solidFill>
                </a:rPr>
                <a:t>WHEN TWO OBJECTS ARE TO BE JOINED TOGATHER, MAXIMUM SURFACE CONTACT BETWEEN BOTH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b="1">
                  <a:solidFill>
                    <a:srgbClr val="000099"/>
                  </a:solidFill>
                </a:rPr>
                <a:t>BECOMES  A  BASIC  REQUIREMENT  FOR  STRONGEST  &amp;  LEAK-PROOF  JOINT.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>
                  <a:solidFill>
                    <a:srgbClr val="D60093"/>
                  </a:solidFill>
                  <a:latin typeface="Arial" panose="020B0604020202020204" pitchFamily="34" charset="0"/>
                </a:rPr>
                <a:t>Curves of Intersections being common to both Intersecting solids,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>
                  <a:solidFill>
                    <a:srgbClr val="D60093"/>
                  </a:solidFill>
                  <a:latin typeface="Arial" panose="020B0604020202020204" pitchFamily="34" charset="0"/>
                </a:rPr>
                <a:t>show exact &amp; maximum surface contact of both solids.</a:t>
              </a:r>
            </a:p>
          </p:txBody>
        </p:sp>
        <p:grpSp>
          <p:nvGrpSpPr>
            <p:cNvPr id="6158" name="Group 7"/>
            <p:cNvGrpSpPr>
              <a:grpSpLocks/>
            </p:cNvGrpSpPr>
            <p:nvPr/>
          </p:nvGrpSpPr>
          <p:grpSpPr bwMode="auto">
            <a:xfrm>
              <a:off x="1344" y="2640"/>
              <a:ext cx="2832" cy="240"/>
              <a:chOff x="1299" y="2688"/>
              <a:chExt cx="2832" cy="240"/>
            </a:xfrm>
          </p:grpSpPr>
          <p:sp>
            <p:nvSpPr>
              <p:cNvPr id="6194" name="Rectangle 8"/>
              <p:cNvSpPr>
                <a:spLocks noChangeArrowheads="1"/>
              </p:cNvSpPr>
              <p:nvPr/>
            </p:nvSpPr>
            <p:spPr bwMode="auto">
              <a:xfrm>
                <a:off x="1299" y="2688"/>
                <a:ext cx="2832" cy="240"/>
              </a:xfrm>
              <a:prstGeom prst="rect">
                <a:avLst/>
              </a:prstGeom>
              <a:solidFill>
                <a:srgbClr val="FF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600" b="1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730121" name="Text Box 9"/>
              <p:cNvSpPr txBox="1">
                <a:spLocks noChangeArrowheads="1"/>
              </p:cNvSpPr>
              <p:nvPr/>
            </p:nvSpPr>
            <p:spPr bwMode="auto">
              <a:xfrm>
                <a:off x="1344" y="2688"/>
                <a:ext cx="2780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1" hangingPunct="1">
                  <a:defRPr/>
                </a:pPr>
                <a:r>
                  <a:rPr lang="en-US" altLang="en-US" b="1" i="1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Study Following Illustrations Carefully.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6159" name="Group 10"/>
            <p:cNvGrpSpPr>
              <a:grpSpLocks/>
            </p:cNvGrpSpPr>
            <p:nvPr/>
          </p:nvGrpSpPr>
          <p:grpSpPr bwMode="auto">
            <a:xfrm>
              <a:off x="144" y="2868"/>
              <a:ext cx="5427" cy="1368"/>
              <a:chOff x="144" y="2784"/>
              <a:chExt cx="5427" cy="1368"/>
            </a:xfrm>
          </p:grpSpPr>
          <p:sp>
            <p:nvSpPr>
              <p:cNvPr id="6160" name="Text Box 11"/>
              <p:cNvSpPr txBox="1">
                <a:spLocks noChangeArrowheads="1"/>
              </p:cNvSpPr>
              <p:nvPr/>
            </p:nvSpPr>
            <p:spPr bwMode="auto">
              <a:xfrm>
                <a:off x="144" y="3909"/>
                <a:ext cx="863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 b="1">
                    <a:solidFill>
                      <a:srgbClr val="000000"/>
                    </a:solidFill>
                  </a:rPr>
                  <a:t>Square Pipes.</a:t>
                </a:r>
              </a:p>
            </p:txBody>
          </p:sp>
          <p:grpSp>
            <p:nvGrpSpPr>
              <p:cNvPr id="6161" name="Group 12"/>
              <p:cNvGrpSpPr>
                <a:grpSpLocks/>
              </p:cNvGrpSpPr>
              <p:nvPr/>
            </p:nvGrpSpPr>
            <p:grpSpPr bwMode="auto">
              <a:xfrm flipH="1">
                <a:off x="202" y="3396"/>
                <a:ext cx="1104" cy="528"/>
                <a:chOff x="4176" y="3168"/>
                <a:chExt cx="1104" cy="528"/>
              </a:xfrm>
            </p:grpSpPr>
            <p:sp>
              <p:nvSpPr>
                <p:cNvPr id="6192" name="AutoShape 13"/>
                <p:cNvSpPr>
                  <a:spLocks noChangeArrowheads="1"/>
                </p:cNvSpPr>
                <p:nvPr/>
              </p:nvSpPr>
              <p:spPr bwMode="auto">
                <a:xfrm>
                  <a:off x="4176" y="3168"/>
                  <a:ext cx="528" cy="528"/>
                </a:xfrm>
                <a:prstGeom prst="diamond">
                  <a:avLst/>
                </a:prstGeom>
                <a:solidFill>
                  <a:schemeClr val="accent1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1600" b="1">
                    <a:solidFill>
                      <a:srgbClr val="000000"/>
                    </a:solidFill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6193" name="Rectangle 14"/>
                <p:cNvSpPr>
                  <a:spLocks noChangeArrowheads="1"/>
                </p:cNvSpPr>
                <p:nvPr/>
              </p:nvSpPr>
              <p:spPr bwMode="auto">
                <a:xfrm>
                  <a:off x="4704" y="3232"/>
                  <a:ext cx="576" cy="384"/>
                </a:xfrm>
                <a:prstGeom prst="rect">
                  <a:avLst/>
                </a:prstGeom>
                <a:solidFill>
                  <a:srgbClr val="D60093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1600" b="1">
                    <a:solidFill>
                      <a:srgbClr val="000000"/>
                    </a:solidFill>
                    <a:latin typeface="Tahoma" panose="020B0604030504040204" pitchFamily="34" charset="0"/>
                  </a:endParaRPr>
                </a:p>
              </p:txBody>
            </p:sp>
          </p:grpSp>
          <p:grpSp>
            <p:nvGrpSpPr>
              <p:cNvPr id="6162" name="Group 15"/>
              <p:cNvGrpSpPr>
                <a:grpSpLocks/>
              </p:cNvGrpSpPr>
              <p:nvPr/>
            </p:nvGrpSpPr>
            <p:grpSpPr bwMode="auto">
              <a:xfrm>
                <a:off x="1554" y="3460"/>
                <a:ext cx="1016" cy="432"/>
                <a:chOff x="1440" y="3216"/>
                <a:chExt cx="1016" cy="432"/>
              </a:xfrm>
            </p:grpSpPr>
            <p:sp>
              <p:nvSpPr>
                <p:cNvPr id="6190" name="Oval 16"/>
                <p:cNvSpPr>
                  <a:spLocks noChangeArrowheads="1"/>
                </p:cNvSpPr>
                <p:nvPr/>
              </p:nvSpPr>
              <p:spPr bwMode="auto">
                <a:xfrm>
                  <a:off x="1440" y="3216"/>
                  <a:ext cx="432" cy="432"/>
                </a:xfrm>
                <a:prstGeom prst="ellipse">
                  <a:avLst/>
                </a:prstGeom>
                <a:solidFill>
                  <a:schemeClr val="accent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1600" b="1">
                    <a:solidFill>
                      <a:srgbClr val="000000"/>
                    </a:solidFill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6191" name="Rectangle 17"/>
                <p:cNvSpPr>
                  <a:spLocks noChangeArrowheads="1"/>
                </p:cNvSpPr>
                <p:nvPr/>
              </p:nvSpPr>
              <p:spPr bwMode="auto">
                <a:xfrm>
                  <a:off x="1880" y="3232"/>
                  <a:ext cx="576" cy="384"/>
                </a:xfrm>
                <a:prstGeom prst="rect">
                  <a:avLst/>
                </a:prstGeom>
                <a:solidFill>
                  <a:srgbClr val="D60093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1600" b="1">
                    <a:solidFill>
                      <a:srgbClr val="000000"/>
                    </a:solidFill>
                    <a:latin typeface="Tahoma" panose="020B0604030504040204" pitchFamily="34" charset="0"/>
                  </a:endParaRPr>
                </a:p>
              </p:txBody>
            </p:sp>
          </p:grpSp>
          <p:grpSp>
            <p:nvGrpSpPr>
              <p:cNvPr id="6163" name="Group 18"/>
              <p:cNvGrpSpPr>
                <a:grpSpLocks/>
              </p:cNvGrpSpPr>
              <p:nvPr/>
            </p:nvGrpSpPr>
            <p:grpSpPr bwMode="auto">
              <a:xfrm>
                <a:off x="826" y="3252"/>
                <a:ext cx="1120" cy="240"/>
                <a:chOff x="864" y="3024"/>
                <a:chExt cx="1120" cy="240"/>
              </a:xfrm>
            </p:grpSpPr>
            <p:sp>
              <p:nvSpPr>
                <p:cNvPr id="6187" name="Line 19"/>
                <p:cNvSpPr>
                  <a:spLocks noChangeShapeType="1"/>
                </p:cNvSpPr>
                <p:nvPr/>
              </p:nvSpPr>
              <p:spPr bwMode="auto">
                <a:xfrm flipH="1" flipV="1">
                  <a:off x="1840" y="3024"/>
                  <a:ext cx="144" cy="24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triangle" w="med" len="med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6188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1008" y="3024"/>
                  <a:ext cx="84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6189" name="Line 21"/>
                <p:cNvSpPr>
                  <a:spLocks noChangeShapeType="1"/>
                </p:cNvSpPr>
                <p:nvPr/>
              </p:nvSpPr>
              <p:spPr bwMode="auto">
                <a:xfrm flipH="1">
                  <a:off x="864" y="3024"/>
                  <a:ext cx="144" cy="24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6164" name="Text Box 22"/>
              <p:cNvSpPr txBox="1">
                <a:spLocks noChangeArrowheads="1"/>
              </p:cNvSpPr>
              <p:nvPr/>
            </p:nvSpPr>
            <p:spPr bwMode="auto">
              <a:xfrm>
                <a:off x="1674" y="3918"/>
                <a:ext cx="942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 b="1">
                    <a:solidFill>
                      <a:srgbClr val="000000"/>
                    </a:solidFill>
                  </a:rPr>
                  <a:t>Circular Pipes.</a:t>
                </a:r>
              </a:p>
            </p:txBody>
          </p:sp>
          <p:sp>
            <p:nvSpPr>
              <p:cNvPr id="6165" name="Text Box 23"/>
              <p:cNvSpPr txBox="1">
                <a:spLocks noChangeArrowheads="1"/>
              </p:cNvSpPr>
              <p:nvPr/>
            </p:nvSpPr>
            <p:spPr bwMode="auto">
              <a:xfrm>
                <a:off x="2954" y="3940"/>
                <a:ext cx="863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 b="1">
                    <a:solidFill>
                      <a:srgbClr val="000000"/>
                    </a:solidFill>
                  </a:rPr>
                  <a:t>Square Pipes.</a:t>
                </a:r>
              </a:p>
            </p:txBody>
          </p:sp>
          <p:sp>
            <p:nvSpPr>
              <p:cNvPr id="6166" name="Text Box 24"/>
              <p:cNvSpPr txBox="1">
                <a:spLocks noChangeArrowheads="1"/>
              </p:cNvSpPr>
              <p:nvPr/>
            </p:nvSpPr>
            <p:spPr bwMode="auto">
              <a:xfrm>
                <a:off x="4474" y="3916"/>
                <a:ext cx="942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 b="1">
                    <a:solidFill>
                      <a:srgbClr val="000000"/>
                    </a:solidFill>
                  </a:rPr>
                  <a:t>Circular Pipes.</a:t>
                </a:r>
              </a:p>
            </p:txBody>
          </p:sp>
          <p:sp>
            <p:nvSpPr>
              <p:cNvPr id="6167" name="Text Box 25"/>
              <p:cNvSpPr txBox="1">
                <a:spLocks noChangeArrowheads="1"/>
              </p:cNvSpPr>
              <p:nvPr/>
            </p:nvSpPr>
            <p:spPr bwMode="auto">
              <a:xfrm>
                <a:off x="594" y="2908"/>
                <a:ext cx="1615" cy="3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 b="1">
                    <a:solidFill>
                      <a:srgbClr val="000000"/>
                    </a:solidFill>
                  </a:rPr>
                  <a:t>Minimum Surface Contact.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 b="1">
                    <a:solidFill>
                      <a:srgbClr val="000000"/>
                    </a:solidFill>
                  </a:rPr>
                  <a:t>( Point Contact)</a:t>
                </a:r>
              </a:p>
            </p:txBody>
          </p:sp>
          <p:sp>
            <p:nvSpPr>
              <p:cNvPr id="6168" name="Text Box 26"/>
              <p:cNvSpPr txBox="1">
                <a:spLocks noChangeArrowheads="1"/>
              </p:cNvSpPr>
              <p:nvPr/>
            </p:nvSpPr>
            <p:spPr bwMode="auto">
              <a:xfrm>
                <a:off x="3445" y="3044"/>
                <a:ext cx="1690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 b="1">
                    <a:solidFill>
                      <a:srgbClr val="000000"/>
                    </a:solidFill>
                  </a:rPr>
                  <a:t>(Maximum Surface Contact)</a:t>
                </a:r>
              </a:p>
            </p:txBody>
          </p:sp>
          <p:grpSp>
            <p:nvGrpSpPr>
              <p:cNvPr id="6169" name="Group 27"/>
              <p:cNvGrpSpPr>
                <a:grpSpLocks/>
              </p:cNvGrpSpPr>
              <p:nvPr/>
            </p:nvGrpSpPr>
            <p:grpSpPr bwMode="auto">
              <a:xfrm>
                <a:off x="4346" y="3500"/>
                <a:ext cx="944" cy="432"/>
                <a:chOff x="4384" y="3272"/>
                <a:chExt cx="944" cy="432"/>
              </a:xfrm>
            </p:grpSpPr>
            <p:grpSp>
              <p:nvGrpSpPr>
                <p:cNvPr id="6182" name="Group 28"/>
                <p:cNvGrpSpPr>
                  <a:grpSpLocks/>
                </p:cNvGrpSpPr>
                <p:nvPr/>
              </p:nvGrpSpPr>
              <p:grpSpPr bwMode="auto">
                <a:xfrm>
                  <a:off x="4408" y="3272"/>
                  <a:ext cx="920" cy="432"/>
                  <a:chOff x="2496" y="3600"/>
                  <a:chExt cx="920" cy="432"/>
                </a:xfrm>
              </p:grpSpPr>
              <p:sp>
                <p:nvSpPr>
                  <p:cNvPr id="6185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2840" y="3624"/>
                    <a:ext cx="576" cy="384"/>
                  </a:xfrm>
                  <a:prstGeom prst="rect">
                    <a:avLst/>
                  </a:prstGeom>
                  <a:solidFill>
                    <a:schemeClr val="hlink"/>
                  </a:solidFill>
                  <a:ln w="285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en-US" altLang="en-US" sz="1600" b="1">
                      <a:solidFill>
                        <a:srgbClr val="000000"/>
                      </a:solidFill>
                      <a:latin typeface="Tahoma" panose="020B0604030504040204" pitchFamily="34" charset="0"/>
                    </a:endParaRPr>
                  </a:p>
                </p:txBody>
              </p:sp>
              <p:sp>
                <p:nvSpPr>
                  <p:cNvPr id="6186" name="Oval 30"/>
                  <p:cNvSpPr>
                    <a:spLocks noChangeArrowheads="1"/>
                  </p:cNvSpPr>
                  <p:nvPr/>
                </p:nvSpPr>
                <p:spPr bwMode="auto">
                  <a:xfrm>
                    <a:off x="2496" y="3600"/>
                    <a:ext cx="432" cy="432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28575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en-US" altLang="en-US" sz="1600" b="1">
                      <a:solidFill>
                        <a:srgbClr val="000000"/>
                      </a:solidFill>
                      <a:latin typeface="Tahoma" panose="020B0604030504040204" pitchFamily="34" charset="0"/>
                    </a:endParaRPr>
                  </a:p>
                </p:txBody>
              </p:sp>
            </p:grpSp>
            <p:sp>
              <p:nvSpPr>
                <p:cNvPr id="6183" name="Oval 31"/>
                <p:cNvSpPr>
                  <a:spLocks noChangeArrowheads="1"/>
                </p:cNvSpPr>
                <p:nvPr/>
              </p:nvSpPr>
              <p:spPr bwMode="auto">
                <a:xfrm>
                  <a:off x="4384" y="3272"/>
                  <a:ext cx="432" cy="432"/>
                </a:xfrm>
                <a:prstGeom prst="ellipse">
                  <a:avLst/>
                </a:prstGeom>
                <a:solidFill>
                  <a:schemeClr val="accent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1600" b="1">
                    <a:solidFill>
                      <a:srgbClr val="000000"/>
                    </a:solidFill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6184" name="Arc 32"/>
                <p:cNvSpPr>
                  <a:spLocks/>
                </p:cNvSpPr>
                <p:nvPr/>
              </p:nvSpPr>
              <p:spPr bwMode="auto">
                <a:xfrm rot="2571058">
                  <a:off x="4636" y="3348"/>
                  <a:ext cx="256" cy="292"/>
                </a:xfrm>
                <a:custGeom>
                  <a:avLst/>
                  <a:gdLst>
                    <a:gd name="T0" fmla="*/ 0 w 23067"/>
                    <a:gd name="T1" fmla="*/ 0 h 26285"/>
                    <a:gd name="T2" fmla="*/ 0 w 23067"/>
                    <a:gd name="T3" fmla="*/ 0 h 26285"/>
                    <a:gd name="T4" fmla="*/ 0 w 23067"/>
                    <a:gd name="T5" fmla="*/ 0 h 26285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3067" h="26285" fill="none" extrusionOk="0">
                      <a:moveTo>
                        <a:pt x="-1" y="49"/>
                      </a:moveTo>
                      <a:cubicBezTo>
                        <a:pt x="488" y="16"/>
                        <a:pt x="977" y="0"/>
                        <a:pt x="1467" y="0"/>
                      </a:cubicBezTo>
                      <a:cubicBezTo>
                        <a:pt x="13396" y="0"/>
                        <a:pt x="23067" y="9670"/>
                        <a:pt x="23067" y="21600"/>
                      </a:cubicBezTo>
                      <a:cubicBezTo>
                        <a:pt x="23067" y="23175"/>
                        <a:pt x="22894" y="24746"/>
                        <a:pt x="22552" y="26284"/>
                      </a:cubicBezTo>
                    </a:path>
                    <a:path w="23067" h="26285" stroke="0" extrusionOk="0">
                      <a:moveTo>
                        <a:pt x="-1" y="49"/>
                      </a:moveTo>
                      <a:cubicBezTo>
                        <a:pt x="488" y="16"/>
                        <a:pt x="977" y="0"/>
                        <a:pt x="1467" y="0"/>
                      </a:cubicBezTo>
                      <a:cubicBezTo>
                        <a:pt x="13396" y="0"/>
                        <a:pt x="23067" y="9670"/>
                        <a:pt x="23067" y="21600"/>
                      </a:cubicBezTo>
                      <a:cubicBezTo>
                        <a:pt x="23067" y="23175"/>
                        <a:pt x="22894" y="24746"/>
                        <a:pt x="22552" y="26284"/>
                      </a:cubicBezTo>
                      <a:lnTo>
                        <a:pt x="1467" y="21600"/>
                      </a:lnTo>
                      <a:lnTo>
                        <a:pt x="-1" y="49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  <p:grpSp>
            <p:nvGrpSpPr>
              <p:cNvPr id="6170" name="Group 33"/>
              <p:cNvGrpSpPr>
                <a:grpSpLocks/>
              </p:cNvGrpSpPr>
              <p:nvPr/>
            </p:nvGrpSpPr>
            <p:grpSpPr bwMode="auto">
              <a:xfrm>
                <a:off x="3002" y="3448"/>
                <a:ext cx="944" cy="528"/>
                <a:chOff x="3040" y="3220"/>
                <a:chExt cx="944" cy="528"/>
              </a:xfrm>
            </p:grpSpPr>
            <p:grpSp>
              <p:nvGrpSpPr>
                <p:cNvPr id="6176" name="Group 34"/>
                <p:cNvGrpSpPr>
                  <a:grpSpLocks/>
                </p:cNvGrpSpPr>
                <p:nvPr/>
              </p:nvGrpSpPr>
              <p:grpSpPr bwMode="auto">
                <a:xfrm>
                  <a:off x="3040" y="3248"/>
                  <a:ext cx="848" cy="480"/>
                  <a:chOff x="3040" y="3248"/>
                  <a:chExt cx="848" cy="480"/>
                </a:xfrm>
              </p:grpSpPr>
              <p:sp>
                <p:nvSpPr>
                  <p:cNvPr id="6178" name="Rectangle 35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3040" y="3288"/>
                    <a:ext cx="576" cy="384"/>
                  </a:xfrm>
                  <a:prstGeom prst="rect">
                    <a:avLst/>
                  </a:prstGeom>
                  <a:solidFill>
                    <a:schemeClr val="hlink"/>
                  </a:solidFill>
                  <a:ln w="285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en-US" altLang="en-US" sz="1600" b="1">
                      <a:solidFill>
                        <a:srgbClr val="000000"/>
                      </a:solidFill>
                      <a:latin typeface="Tahoma" panose="020B0604030504040204" pitchFamily="34" charset="0"/>
                    </a:endParaRPr>
                  </a:p>
                </p:txBody>
              </p:sp>
              <p:sp>
                <p:nvSpPr>
                  <p:cNvPr id="6179" name="AutoShape 3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3408" y="3248"/>
                    <a:ext cx="480" cy="480"/>
                  </a:xfrm>
                  <a:prstGeom prst="diamond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en-US" altLang="en-US" sz="1600" b="1">
                      <a:solidFill>
                        <a:srgbClr val="000000"/>
                      </a:solidFill>
                      <a:latin typeface="Tahoma" panose="020B0604030504040204" pitchFamily="34" charset="0"/>
                    </a:endParaRPr>
                  </a:p>
                </p:txBody>
              </p:sp>
              <p:sp>
                <p:nvSpPr>
                  <p:cNvPr id="6180" name="Line 3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16" y="3288"/>
                    <a:ext cx="192" cy="19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6181" name="Line 38"/>
                  <p:cNvSpPr>
                    <a:spLocks noChangeShapeType="1"/>
                  </p:cNvSpPr>
                  <p:nvPr/>
                </p:nvSpPr>
                <p:spPr bwMode="auto">
                  <a:xfrm>
                    <a:off x="3400" y="3472"/>
                    <a:ext cx="192" cy="19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6177" name="AutoShape 39"/>
                <p:cNvSpPr>
                  <a:spLocks noChangeArrowheads="1"/>
                </p:cNvSpPr>
                <p:nvPr/>
              </p:nvSpPr>
              <p:spPr bwMode="auto">
                <a:xfrm flipH="1">
                  <a:off x="3456" y="3220"/>
                  <a:ext cx="528" cy="528"/>
                </a:xfrm>
                <a:prstGeom prst="diamond">
                  <a:avLst/>
                </a:prstGeom>
                <a:solidFill>
                  <a:schemeClr val="accent1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1600" b="1">
                    <a:solidFill>
                      <a:srgbClr val="000000"/>
                    </a:solidFill>
                    <a:latin typeface="Tahoma" panose="020B0604030504040204" pitchFamily="34" charset="0"/>
                  </a:endParaRPr>
                </a:p>
              </p:txBody>
            </p:sp>
          </p:grpSp>
          <p:sp>
            <p:nvSpPr>
              <p:cNvPr id="6171" name="Line 40"/>
              <p:cNvSpPr>
                <a:spLocks noChangeShapeType="1"/>
              </p:cNvSpPr>
              <p:nvPr/>
            </p:nvSpPr>
            <p:spPr bwMode="auto">
              <a:xfrm>
                <a:off x="3278" y="3348"/>
                <a:ext cx="192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172" name="Line 41"/>
              <p:cNvSpPr>
                <a:spLocks noChangeShapeType="1"/>
              </p:cNvSpPr>
              <p:nvPr/>
            </p:nvSpPr>
            <p:spPr bwMode="auto">
              <a:xfrm flipH="1">
                <a:off x="4802" y="3356"/>
                <a:ext cx="144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173" name="Text Box 42"/>
              <p:cNvSpPr txBox="1">
                <a:spLocks noChangeArrowheads="1"/>
              </p:cNvSpPr>
              <p:nvPr/>
            </p:nvSpPr>
            <p:spPr bwMode="auto">
              <a:xfrm>
                <a:off x="2858" y="3188"/>
                <a:ext cx="1147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400" b="1" i="1">
                    <a:solidFill>
                      <a:srgbClr val="000000"/>
                    </a:solidFill>
                  </a:rPr>
                  <a:t>Lines of Intersections.</a:t>
                </a:r>
              </a:p>
            </p:txBody>
          </p:sp>
          <p:sp>
            <p:nvSpPr>
              <p:cNvPr id="6174" name="Text Box 43"/>
              <p:cNvSpPr txBox="1">
                <a:spLocks noChangeArrowheads="1"/>
              </p:cNvSpPr>
              <p:nvPr/>
            </p:nvSpPr>
            <p:spPr bwMode="auto">
              <a:xfrm>
                <a:off x="4354" y="3188"/>
                <a:ext cx="1217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400" b="1" i="1">
                    <a:solidFill>
                      <a:srgbClr val="000000"/>
                    </a:solidFill>
                  </a:rPr>
                  <a:t>Curves of Intersections.</a:t>
                </a:r>
              </a:p>
            </p:txBody>
          </p:sp>
          <p:sp>
            <p:nvSpPr>
              <p:cNvPr id="6175" name="AutoShape 44"/>
              <p:cNvSpPr>
                <a:spLocks noChangeArrowheads="1"/>
              </p:cNvSpPr>
              <p:nvPr/>
            </p:nvSpPr>
            <p:spPr bwMode="auto">
              <a:xfrm>
                <a:off x="2688" y="2784"/>
                <a:ext cx="192" cy="240"/>
              </a:xfrm>
              <a:prstGeom prst="downArrow">
                <a:avLst>
                  <a:gd name="adj1" fmla="val 50000"/>
                  <a:gd name="adj2" fmla="val 31250"/>
                </a:avLst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>
                  <a:solidFill>
                    <a:srgbClr val="000099"/>
                  </a:solidFill>
                </a:endParaRPr>
              </a:p>
            </p:txBody>
          </p:sp>
        </p:grpSp>
      </p:grpSp>
      <p:grpSp>
        <p:nvGrpSpPr>
          <p:cNvPr id="6147" name="Group 52"/>
          <p:cNvGrpSpPr>
            <a:grpSpLocks/>
          </p:cNvGrpSpPr>
          <p:nvPr/>
        </p:nvGrpSpPr>
        <p:grpSpPr bwMode="auto">
          <a:xfrm>
            <a:off x="8016875" y="46038"/>
            <a:ext cx="1096963" cy="182562"/>
            <a:chOff x="5050" y="29"/>
            <a:chExt cx="691" cy="115"/>
          </a:xfrm>
        </p:grpSpPr>
        <p:sp>
          <p:nvSpPr>
            <p:cNvPr id="6148" name="AutoShape 46">
              <a:hlinkClick r:id="rId3" action="ppaction://hlinksldjump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050" y="29"/>
              <a:ext cx="115" cy="115"/>
            </a:xfrm>
            <a:prstGeom prst="actionButtonHome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6149" name="AutoShape 47">
              <a:hlinkClick r:id="" action="ppaction://hlinkshowjump?jump=previousslide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280" y="29"/>
              <a:ext cx="116" cy="115"/>
            </a:xfrm>
            <a:prstGeom prst="actionButtonBackPrevious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6150" name="AutoShape 48">
              <a:hlinkClick r:id="" action="ppaction://hlinkshowjump?jump=nextslide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396" y="29"/>
              <a:ext cx="115" cy="115"/>
            </a:xfrm>
            <a:prstGeom prst="actionButtonForwardNext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6151" name="AutoShape 49">
              <a:hlinkClick r:id="" action="ppaction://hlinkshowjump?jump=firstslide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165" y="29"/>
              <a:ext cx="115" cy="115"/>
            </a:xfrm>
            <a:prstGeom prst="actionButtonBeginning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6152" name="AutoShape 50">
              <a:hlinkClick r:id="" action="ppaction://hlinkshowjump?jump=lastslide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511" y="29"/>
              <a:ext cx="115" cy="115"/>
            </a:xfrm>
            <a:prstGeom prst="actionButtonEnd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6153" name="AutoShape 51">
              <a:hlinkClick r:id="" action="ppaction://hlinkshowjump?jump=endshow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626" y="29"/>
              <a:ext cx="115" cy="115"/>
            </a:xfrm>
            <a:prstGeom prst="actionButtonBlank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730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730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" name="Straight Connector 101"/>
          <p:cNvCxnSpPr/>
          <p:nvPr/>
        </p:nvCxnSpPr>
        <p:spPr>
          <a:xfrm rot="16200000" flipH="1">
            <a:off x="342900" y="4076700"/>
            <a:ext cx="25146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600200" y="609600"/>
            <a:ext cx="1905000" cy="30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" name="Rectangle 3"/>
          <p:cNvSpPr>
            <a:spLocks noChangeAspect="1"/>
          </p:cNvSpPr>
          <p:nvPr/>
        </p:nvSpPr>
        <p:spPr>
          <a:xfrm rot="2670582">
            <a:off x="1884363" y="4627563"/>
            <a:ext cx="1371600" cy="137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53000" y="609600"/>
            <a:ext cx="1905000" cy="30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2" name="Rectangle 11"/>
          <p:cNvSpPr>
            <a:spLocks noChangeAspect="1"/>
          </p:cNvSpPr>
          <p:nvPr/>
        </p:nvSpPr>
        <p:spPr>
          <a:xfrm rot="2670582">
            <a:off x="5410200" y="1570038"/>
            <a:ext cx="958850" cy="9604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 rot="5400000" flipH="1">
            <a:off x="1013619" y="2134394"/>
            <a:ext cx="3048000" cy="1588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143000" y="4572000"/>
            <a:ext cx="2743200" cy="144780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4825" name="TextBox 24"/>
          <p:cNvSpPr txBox="1">
            <a:spLocks noChangeArrowheads="1"/>
          </p:cNvSpPr>
          <p:nvPr/>
        </p:nvSpPr>
        <p:spPr bwMode="auto">
          <a:xfrm>
            <a:off x="1295400" y="366713"/>
            <a:ext cx="457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a’</a:t>
            </a:r>
          </a:p>
        </p:txBody>
      </p:sp>
      <p:sp>
        <p:nvSpPr>
          <p:cNvPr id="34826" name="TextBox 25"/>
          <p:cNvSpPr txBox="1">
            <a:spLocks noChangeArrowheads="1"/>
          </p:cNvSpPr>
          <p:nvPr/>
        </p:nvSpPr>
        <p:spPr bwMode="auto">
          <a:xfrm>
            <a:off x="2286000" y="304800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b’  (d’)</a:t>
            </a:r>
          </a:p>
        </p:txBody>
      </p:sp>
      <p:sp>
        <p:nvSpPr>
          <p:cNvPr id="34827" name="TextBox 27"/>
          <p:cNvSpPr txBox="1">
            <a:spLocks noChangeArrowheads="1"/>
          </p:cNvSpPr>
          <p:nvPr/>
        </p:nvSpPr>
        <p:spPr bwMode="auto">
          <a:xfrm>
            <a:off x="3352800" y="290513"/>
            <a:ext cx="457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c’</a:t>
            </a:r>
          </a:p>
        </p:txBody>
      </p:sp>
      <p:sp>
        <p:nvSpPr>
          <p:cNvPr id="34828" name="TextBox 29"/>
          <p:cNvSpPr txBox="1">
            <a:spLocks noChangeArrowheads="1"/>
          </p:cNvSpPr>
          <p:nvPr/>
        </p:nvSpPr>
        <p:spPr bwMode="auto">
          <a:xfrm>
            <a:off x="2209800" y="3352800"/>
            <a:ext cx="457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b</a:t>
            </a:r>
            <a:r>
              <a:rPr lang="en-US" altLang="en-US" sz="1400" baseline="-25000"/>
              <a:t>1</a:t>
            </a:r>
            <a:r>
              <a:rPr lang="en-US" altLang="en-US" sz="1400"/>
              <a:t>’</a:t>
            </a:r>
            <a:endParaRPr lang="en-US" altLang="en-US" sz="1400" baseline="-25000"/>
          </a:p>
        </p:txBody>
      </p:sp>
      <p:sp>
        <p:nvSpPr>
          <p:cNvPr id="34829" name="TextBox 32"/>
          <p:cNvSpPr txBox="1">
            <a:spLocks noChangeArrowheads="1"/>
          </p:cNvSpPr>
          <p:nvPr/>
        </p:nvSpPr>
        <p:spPr bwMode="auto">
          <a:xfrm>
            <a:off x="3505200" y="3338513"/>
            <a:ext cx="533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c</a:t>
            </a:r>
            <a:r>
              <a:rPr lang="en-US" altLang="en-US" sz="1400" baseline="-25000"/>
              <a:t>1</a:t>
            </a:r>
            <a:r>
              <a:rPr lang="en-US" altLang="en-US" sz="1400"/>
              <a:t>’</a:t>
            </a:r>
            <a:endParaRPr lang="en-US" altLang="en-US" sz="1400" baseline="-25000"/>
          </a:p>
        </p:txBody>
      </p:sp>
      <p:sp>
        <p:nvSpPr>
          <p:cNvPr id="34830" name="TextBox 35"/>
          <p:cNvSpPr txBox="1">
            <a:spLocks noChangeArrowheads="1"/>
          </p:cNvSpPr>
          <p:nvPr/>
        </p:nvSpPr>
        <p:spPr bwMode="auto">
          <a:xfrm>
            <a:off x="1219200" y="3338513"/>
            <a:ext cx="533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a</a:t>
            </a:r>
            <a:r>
              <a:rPr lang="en-US" altLang="en-US" sz="1400" baseline="-25000"/>
              <a:t>1</a:t>
            </a:r>
            <a:r>
              <a:rPr lang="en-US" altLang="en-US" sz="1400"/>
              <a:t>’</a:t>
            </a:r>
            <a:endParaRPr lang="en-US" altLang="en-US" sz="1400" baseline="-25000"/>
          </a:p>
        </p:txBody>
      </p:sp>
      <p:sp>
        <p:nvSpPr>
          <p:cNvPr id="34831" name="TextBox 36"/>
          <p:cNvSpPr txBox="1">
            <a:spLocks noChangeArrowheads="1"/>
          </p:cNvSpPr>
          <p:nvPr/>
        </p:nvSpPr>
        <p:spPr bwMode="auto">
          <a:xfrm>
            <a:off x="2590800" y="3338513"/>
            <a:ext cx="533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d</a:t>
            </a:r>
            <a:r>
              <a:rPr lang="en-US" altLang="en-US" sz="1400" baseline="-25000"/>
              <a:t>1</a:t>
            </a:r>
            <a:r>
              <a:rPr lang="en-US" altLang="en-US" sz="1400"/>
              <a:t>’</a:t>
            </a:r>
            <a:endParaRPr lang="en-US" altLang="en-US" sz="1400" baseline="-25000"/>
          </a:p>
        </p:txBody>
      </p:sp>
      <p:cxnSp>
        <p:nvCxnSpPr>
          <p:cNvPr id="39" name="Straight Connector 38"/>
          <p:cNvCxnSpPr>
            <a:stCxn id="9" idx="0"/>
            <a:endCxn id="9" idx="2"/>
          </p:cNvCxnSpPr>
          <p:nvPr/>
        </p:nvCxnSpPr>
        <p:spPr>
          <a:xfrm rot="16200000" flipH="1">
            <a:off x="4381501" y="2133600"/>
            <a:ext cx="3048000" cy="31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33" name="TextBox 39"/>
          <p:cNvSpPr txBox="1">
            <a:spLocks noChangeArrowheads="1"/>
          </p:cNvSpPr>
          <p:nvPr/>
        </p:nvSpPr>
        <p:spPr bwMode="auto">
          <a:xfrm>
            <a:off x="5486400" y="290513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a’  (c’)</a:t>
            </a:r>
          </a:p>
        </p:txBody>
      </p:sp>
      <p:sp>
        <p:nvSpPr>
          <p:cNvPr id="34834" name="TextBox 40"/>
          <p:cNvSpPr txBox="1">
            <a:spLocks noChangeArrowheads="1"/>
          </p:cNvSpPr>
          <p:nvPr/>
        </p:nvSpPr>
        <p:spPr bwMode="auto">
          <a:xfrm>
            <a:off x="6629400" y="290513"/>
            <a:ext cx="457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b’</a:t>
            </a:r>
          </a:p>
        </p:txBody>
      </p:sp>
      <p:sp>
        <p:nvSpPr>
          <p:cNvPr id="34835" name="TextBox 41"/>
          <p:cNvSpPr txBox="1">
            <a:spLocks noChangeArrowheads="1"/>
          </p:cNvSpPr>
          <p:nvPr/>
        </p:nvSpPr>
        <p:spPr bwMode="auto">
          <a:xfrm>
            <a:off x="4724400" y="290513"/>
            <a:ext cx="457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d’</a:t>
            </a:r>
          </a:p>
        </p:txBody>
      </p:sp>
      <p:sp>
        <p:nvSpPr>
          <p:cNvPr id="34836" name="TextBox 42"/>
          <p:cNvSpPr txBox="1">
            <a:spLocks noChangeArrowheads="1"/>
          </p:cNvSpPr>
          <p:nvPr/>
        </p:nvSpPr>
        <p:spPr bwMode="auto">
          <a:xfrm>
            <a:off x="5562600" y="3338513"/>
            <a:ext cx="914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a</a:t>
            </a:r>
            <a:r>
              <a:rPr lang="en-US" altLang="en-US" sz="1400" baseline="-25000"/>
              <a:t>1 </a:t>
            </a:r>
            <a:r>
              <a:rPr lang="en-US" altLang="en-US" sz="1400"/>
              <a:t>’  (c</a:t>
            </a:r>
            <a:r>
              <a:rPr lang="en-US" altLang="en-US" sz="1400" baseline="-25000"/>
              <a:t>1</a:t>
            </a:r>
            <a:r>
              <a:rPr lang="en-US" altLang="en-US" sz="1400"/>
              <a:t>’)</a:t>
            </a:r>
          </a:p>
        </p:txBody>
      </p:sp>
      <p:sp>
        <p:nvSpPr>
          <p:cNvPr id="34837" name="TextBox 43"/>
          <p:cNvSpPr txBox="1">
            <a:spLocks noChangeArrowheads="1"/>
          </p:cNvSpPr>
          <p:nvPr/>
        </p:nvSpPr>
        <p:spPr bwMode="auto">
          <a:xfrm>
            <a:off x="6858000" y="3338513"/>
            <a:ext cx="457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b</a:t>
            </a:r>
            <a:r>
              <a:rPr lang="en-US" altLang="en-US" sz="1400" baseline="-25000"/>
              <a:t>1</a:t>
            </a:r>
            <a:r>
              <a:rPr lang="en-US" altLang="en-US" sz="1400"/>
              <a:t>’</a:t>
            </a:r>
          </a:p>
        </p:txBody>
      </p:sp>
      <p:sp>
        <p:nvSpPr>
          <p:cNvPr id="34838" name="TextBox 44"/>
          <p:cNvSpPr txBox="1">
            <a:spLocks noChangeArrowheads="1"/>
          </p:cNvSpPr>
          <p:nvPr/>
        </p:nvSpPr>
        <p:spPr bwMode="auto">
          <a:xfrm>
            <a:off x="4572000" y="3349625"/>
            <a:ext cx="457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d</a:t>
            </a:r>
            <a:r>
              <a:rPr lang="en-US" altLang="en-US" sz="1400" baseline="-25000"/>
              <a:t>1</a:t>
            </a:r>
            <a:r>
              <a:rPr lang="en-US" altLang="en-US" sz="1400"/>
              <a:t>’</a:t>
            </a:r>
          </a:p>
        </p:txBody>
      </p:sp>
      <p:cxnSp>
        <p:nvCxnSpPr>
          <p:cNvPr id="48" name="Straight Connector 47"/>
          <p:cNvCxnSpPr>
            <a:stCxn id="23" idx="1"/>
            <a:endCxn id="23" idx="3"/>
          </p:cNvCxnSpPr>
          <p:nvPr/>
        </p:nvCxnSpPr>
        <p:spPr>
          <a:xfrm rot="10800000" flipH="1">
            <a:off x="1143000" y="5295900"/>
            <a:ext cx="274320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40" name="TextBox 49"/>
          <p:cNvSpPr txBox="1">
            <a:spLocks noChangeArrowheads="1"/>
          </p:cNvSpPr>
          <p:nvPr/>
        </p:nvSpPr>
        <p:spPr bwMode="auto">
          <a:xfrm>
            <a:off x="1219200" y="4953000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a (a</a:t>
            </a:r>
            <a:r>
              <a:rPr lang="en-US" altLang="en-US" sz="1400" baseline="-25000"/>
              <a:t>1</a:t>
            </a:r>
            <a:r>
              <a:rPr lang="en-US" altLang="en-US" sz="1400"/>
              <a:t>)</a:t>
            </a:r>
          </a:p>
        </p:txBody>
      </p:sp>
      <p:sp>
        <p:nvSpPr>
          <p:cNvPr id="34841" name="TextBox 52"/>
          <p:cNvSpPr txBox="1">
            <a:spLocks noChangeArrowheads="1"/>
          </p:cNvSpPr>
          <p:nvPr/>
        </p:nvSpPr>
        <p:spPr bwMode="auto">
          <a:xfrm>
            <a:off x="3505200" y="4953000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c (c</a:t>
            </a:r>
            <a:r>
              <a:rPr lang="en-US" altLang="en-US" sz="1400" baseline="-25000"/>
              <a:t>1</a:t>
            </a:r>
            <a:r>
              <a:rPr lang="en-US" altLang="en-US" sz="1400"/>
              <a:t>)</a:t>
            </a:r>
          </a:p>
        </p:txBody>
      </p:sp>
      <p:sp>
        <p:nvSpPr>
          <p:cNvPr id="34842" name="TextBox 53"/>
          <p:cNvSpPr txBox="1">
            <a:spLocks noChangeArrowheads="1"/>
          </p:cNvSpPr>
          <p:nvPr/>
        </p:nvSpPr>
        <p:spPr bwMode="auto">
          <a:xfrm>
            <a:off x="2286000" y="6248400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b (b</a:t>
            </a:r>
            <a:r>
              <a:rPr lang="en-US" altLang="en-US" sz="1400" baseline="-25000"/>
              <a:t>1</a:t>
            </a:r>
            <a:r>
              <a:rPr lang="en-US" altLang="en-US" sz="1400"/>
              <a:t>)</a:t>
            </a:r>
          </a:p>
        </p:txBody>
      </p:sp>
      <p:sp>
        <p:nvSpPr>
          <p:cNvPr id="34843" name="TextBox 54"/>
          <p:cNvSpPr txBox="1">
            <a:spLocks noChangeArrowheads="1"/>
          </p:cNvSpPr>
          <p:nvPr/>
        </p:nvSpPr>
        <p:spPr bwMode="auto">
          <a:xfrm>
            <a:off x="2209800" y="4038600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d (d</a:t>
            </a:r>
            <a:r>
              <a:rPr lang="en-US" altLang="en-US" sz="1400" baseline="-25000"/>
              <a:t>1</a:t>
            </a:r>
            <a:r>
              <a:rPr lang="en-US" altLang="en-US" sz="1400"/>
              <a:t>)</a:t>
            </a:r>
          </a:p>
        </p:txBody>
      </p:sp>
      <p:cxnSp>
        <p:nvCxnSpPr>
          <p:cNvPr id="57" name="Straight Connector 56"/>
          <p:cNvCxnSpPr/>
          <p:nvPr/>
        </p:nvCxnSpPr>
        <p:spPr>
          <a:xfrm rot="10800000">
            <a:off x="762000" y="1371600"/>
            <a:ext cx="5105400" cy="1588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10800000">
            <a:off x="914400" y="2713038"/>
            <a:ext cx="5105400" cy="1587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10800000">
            <a:off x="1447800" y="2024063"/>
            <a:ext cx="5105400" cy="1587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16200000" flipH="1">
            <a:off x="-273050" y="3467100"/>
            <a:ext cx="51054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16200000" flipH="1">
            <a:off x="266700" y="3467100"/>
            <a:ext cx="51054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2819400" y="6108700"/>
            <a:ext cx="228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5</a:t>
            </a:r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2133600" y="4343400"/>
            <a:ext cx="228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3</a:t>
            </a:r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1295400" y="5346700"/>
            <a:ext cx="228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2</a:t>
            </a: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1371600" y="2514600"/>
            <a:ext cx="228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4</a:t>
            </a: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2057400" y="1752600"/>
            <a:ext cx="228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1</a:t>
            </a:r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1371600" y="1219200"/>
            <a:ext cx="228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2</a:t>
            </a: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2286000" y="1752600"/>
            <a:ext cx="228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(3)</a:t>
            </a:r>
          </a:p>
        </p:txBody>
      </p:sp>
      <p:sp>
        <p:nvSpPr>
          <p:cNvPr id="74" name="TextBox 73"/>
          <p:cNvSpPr txBox="1">
            <a:spLocks noChangeArrowheads="1"/>
          </p:cNvSpPr>
          <p:nvPr/>
        </p:nvSpPr>
        <p:spPr bwMode="auto">
          <a:xfrm>
            <a:off x="1447800" y="5334000"/>
            <a:ext cx="228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(4)</a:t>
            </a:r>
          </a:p>
        </p:txBody>
      </p:sp>
      <p:cxnSp>
        <p:nvCxnSpPr>
          <p:cNvPr id="78" name="Straight Connector 77"/>
          <p:cNvCxnSpPr/>
          <p:nvPr/>
        </p:nvCxnSpPr>
        <p:spPr>
          <a:xfrm rot="16200000" flipV="1">
            <a:off x="1600200" y="1371600"/>
            <a:ext cx="685800" cy="6858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rot="10800000" flipV="1">
            <a:off x="1609725" y="2057400"/>
            <a:ext cx="676275" cy="6302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600200" y="1371600"/>
            <a:ext cx="1588" cy="12954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2209800" y="6096000"/>
            <a:ext cx="228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1</a:t>
            </a:r>
          </a:p>
        </p:txBody>
      </p:sp>
      <p:sp>
        <p:nvSpPr>
          <p:cNvPr id="94" name="TextBox 93"/>
          <p:cNvSpPr txBox="1">
            <a:spLocks noChangeArrowheads="1"/>
          </p:cNvSpPr>
          <p:nvPr/>
        </p:nvSpPr>
        <p:spPr bwMode="auto">
          <a:xfrm>
            <a:off x="2819400" y="4343400"/>
            <a:ext cx="228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7</a:t>
            </a:r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3352800" y="5364163"/>
            <a:ext cx="2286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6</a:t>
            </a:r>
          </a:p>
        </p:txBody>
      </p:sp>
      <p:sp>
        <p:nvSpPr>
          <p:cNvPr id="96" name="TextBox 95"/>
          <p:cNvSpPr txBox="1">
            <a:spLocks noChangeArrowheads="1"/>
          </p:cNvSpPr>
          <p:nvPr/>
        </p:nvSpPr>
        <p:spPr bwMode="auto">
          <a:xfrm>
            <a:off x="3581400" y="5349875"/>
            <a:ext cx="228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(8)</a:t>
            </a:r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3581400" y="1219200"/>
            <a:ext cx="228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6</a:t>
            </a:r>
          </a:p>
        </p:txBody>
      </p:sp>
      <p:sp>
        <p:nvSpPr>
          <p:cNvPr id="98" name="TextBox 97"/>
          <p:cNvSpPr txBox="1">
            <a:spLocks noChangeArrowheads="1"/>
          </p:cNvSpPr>
          <p:nvPr/>
        </p:nvSpPr>
        <p:spPr bwMode="auto">
          <a:xfrm>
            <a:off x="3581400" y="2667000"/>
            <a:ext cx="228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8</a:t>
            </a:r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2590800" y="1752600"/>
            <a:ext cx="228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5</a:t>
            </a:r>
          </a:p>
        </p:txBody>
      </p:sp>
      <p:sp>
        <p:nvSpPr>
          <p:cNvPr id="100" name="TextBox 99"/>
          <p:cNvSpPr txBox="1">
            <a:spLocks noChangeArrowheads="1"/>
          </p:cNvSpPr>
          <p:nvPr/>
        </p:nvSpPr>
        <p:spPr bwMode="auto">
          <a:xfrm>
            <a:off x="2819400" y="1752600"/>
            <a:ext cx="228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(7)</a:t>
            </a:r>
          </a:p>
        </p:txBody>
      </p:sp>
      <p:cxnSp>
        <p:nvCxnSpPr>
          <p:cNvPr id="107" name="Straight Connector 106"/>
          <p:cNvCxnSpPr/>
          <p:nvPr/>
        </p:nvCxnSpPr>
        <p:spPr>
          <a:xfrm flipV="1">
            <a:off x="2743200" y="1371600"/>
            <a:ext cx="762000" cy="6858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2743200" y="2057400"/>
            <a:ext cx="762000" cy="6858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5400000">
            <a:off x="2819401" y="2057400"/>
            <a:ext cx="1371600" cy="317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762000" y="3962400"/>
            <a:ext cx="67818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572000" y="304800"/>
            <a:ext cx="0" cy="64008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4953000" y="1077913"/>
            <a:ext cx="1905000" cy="1958975"/>
            <a:chOff x="4953000" y="1077913"/>
            <a:chExt cx="1905000" cy="1958975"/>
          </a:xfrm>
        </p:grpSpPr>
        <p:sp>
          <p:nvSpPr>
            <p:cNvPr id="34904" name="TextBox 74"/>
            <p:cNvSpPr txBox="1">
              <a:spLocks noChangeArrowheads="1"/>
            </p:cNvSpPr>
            <p:nvPr/>
          </p:nvSpPr>
          <p:spPr bwMode="auto">
            <a:xfrm>
              <a:off x="6477000" y="1752600"/>
              <a:ext cx="3810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1’</a:t>
              </a:r>
            </a:p>
          </p:txBody>
        </p:sp>
        <p:sp>
          <p:nvSpPr>
            <p:cNvPr id="34905" name="TextBox 75"/>
            <p:cNvSpPr txBox="1">
              <a:spLocks noChangeArrowheads="1"/>
            </p:cNvSpPr>
            <p:nvPr/>
          </p:nvSpPr>
          <p:spPr bwMode="auto">
            <a:xfrm>
              <a:off x="4953000" y="1752600"/>
              <a:ext cx="363538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3’</a:t>
              </a:r>
            </a:p>
          </p:txBody>
        </p:sp>
        <p:sp>
          <p:nvSpPr>
            <p:cNvPr id="34906" name="TextBox 78"/>
            <p:cNvSpPr txBox="1">
              <a:spLocks noChangeArrowheads="1"/>
            </p:cNvSpPr>
            <p:nvPr/>
          </p:nvSpPr>
          <p:spPr bwMode="auto">
            <a:xfrm>
              <a:off x="5867400" y="1077913"/>
              <a:ext cx="363538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2’</a:t>
              </a:r>
            </a:p>
          </p:txBody>
        </p:sp>
        <p:sp>
          <p:nvSpPr>
            <p:cNvPr id="34907" name="TextBox 80"/>
            <p:cNvSpPr txBox="1">
              <a:spLocks noChangeArrowheads="1"/>
            </p:cNvSpPr>
            <p:nvPr/>
          </p:nvSpPr>
          <p:spPr bwMode="auto">
            <a:xfrm>
              <a:off x="5808663" y="2667000"/>
              <a:ext cx="363537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4’</a:t>
              </a:r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438400" y="2057400"/>
            <a:ext cx="4419600" cy="4191000"/>
            <a:chOff x="2438400" y="2057400"/>
            <a:chExt cx="4419600" cy="4191000"/>
          </a:xfrm>
        </p:grpSpPr>
        <p:cxnSp>
          <p:nvCxnSpPr>
            <p:cNvPr id="80" name="Straight Connector 79"/>
            <p:cNvCxnSpPr/>
            <p:nvPr/>
          </p:nvCxnSpPr>
          <p:spPr>
            <a:xfrm>
              <a:off x="2743200" y="4572000"/>
              <a:ext cx="2514600" cy="0"/>
            </a:xfrm>
            <a:prstGeom prst="line">
              <a:avLst/>
            </a:prstGeom>
            <a:ln w="15875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5181600" y="2057400"/>
              <a:ext cx="0" cy="2514600"/>
            </a:xfrm>
            <a:prstGeom prst="line">
              <a:avLst/>
            </a:prstGeom>
            <a:ln w="15875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6553200" y="2057400"/>
              <a:ext cx="0" cy="3962400"/>
            </a:xfrm>
            <a:prstGeom prst="line">
              <a:avLst/>
            </a:prstGeom>
            <a:ln w="15875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2590800" y="6019800"/>
              <a:ext cx="3962400" cy="0"/>
            </a:xfrm>
            <a:prstGeom prst="line">
              <a:avLst/>
            </a:prstGeom>
            <a:ln w="15875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2438400" y="4343400"/>
              <a:ext cx="2514600" cy="0"/>
            </a:xfrm>
            <a:prstGeom prst="line">
              <a:avLst/>
            </a:prstGeom>
            <a:ln w="15875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2590800" y="6248400"/>
              <a:ext cx="4267200" cy="0"/>
            </a:xfrm>
            <a:prstGeom prst="line">
              <a:avLst/>
            </a:prstGeom>
            <a:ln w="15875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4953000" y="3200400"/>
              <a:ext cx="0" cy="1143000"/>
            </a:xfrm>
            <a:prstGeom prst="line">
              <a:avLst/>
            </a:prstGeom>
            <a:ln w="15875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6858000" y="3276600"/>
              <a:ext cx="0" cy="2971800"/>
            </a:xfrm>
            <a:prstGeom prst="line">
              <a:avLst/>
            </a:prstGeom>
            <a:ln w="15875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V="1">
              <a:off x="3886200" y="5257800"/>
              <a:ext cx="2057400" cy="22225"/>
            </a:xfrm>
            <a:prstGeom prst="line">
              <a:avLst/>
            </a:prstGeom>
            <a:ln w="15875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5932488" y="3581400"/>
              <a:ext cx="11112" cy="1676400"/>
            </a:xfrm>
            <a:prstGeom prst="line">
              <a:avLst/>
            </a:prstGeom>
            <a:ln w="15875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>
            <a:grpSpLocks/>
          </p:cNvGrpSpPr>
          <p:nvPr/>
        </p:nvGrpSpPr>
        <p:grpSpPr bwMode="auto">
          <a:xfrm>
            <a:off x="1143000" y="1371600"/>
            <a:ext cx="2811463" cy="1363663"/>
            <a:chOff x="1142999" y="1371599"/>
            <a:chExt cx="2810694" cy="1362892"/>
          </a:xfrm>
        </p:grpSpPr>
        <p:grpSp>
          <p:nvGrpSpPr>
            <p:cNvPr id="34880" name="Group 17"/>
            <p:cNvGrpSpPr>
              <a:grpSpLocks/>
            </p:cNvGrpSpPr>
            <p:nvPr/>
          </p:nvGrpSpPr>
          <p:grpSpPr bwMode="auto">
            <a:xfrm>
              <a:off x="1142999" y="1371599"/>
              <a:ext cx="1143001" cy="1357208"/>
              <a:chOff x="1142999" y="1371599"/>
              <a:chExt cx="1143001" cy="1357208"/>
            </a:xfrm>
          </p:grpSpPr>
          <p:grpSp>
            <p:nvGrpSpPr>
              <p:cNvPr id="34889" name="Group 14"/>
              <p:cNvGrpSpPr>
                <a:grpSpLocks/>
              </p:cNvGrpSpPr>
              <p:nvPr/>
            </p:nvGrpSpPr>
            <p:grpSpPr bwMode="auto">
              <a:xfrm>
                <a:off x="1142999" y="1371599"/>
                <a:ext cx="466725" cy="1357208"/>
                <a:chOff x="1142999" y="1371599"/>
                <a:chExt cx="466725" cy="1357208"/>
              </a:xfrm>
            </p:grpSpPr>
            <p:cxnSp>
              <p:nvCxnSpPr>
                <p:cNvPr id="7" name="Straight Connector 6"/>
                <p:cNvCxnSpPr/>
                <p:nvPr/>
              </p:nvCxnSpPr>
              <p:spPr>
                <a:xfrm flipH="1">
                  <a:off x="1142999" y="1371599"/>
                  <a:ext cx="466597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/>
                <p:cNvCxnSpPr/>
                <p:nvPr/>
              </p:nvCxnSpPr>
              <p:spPr>
                <a:xfrm>
                  <a:off x="1142999" y="1371599"/>
                  <a:ext cx="0" cy="1356545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 flipH="1">
                  <a:off x="1142999" y="2728144"/>
                  <a:ext cx="466597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" name="Straight Connector 16"/>
              <p:cNvCxnSpPr/>
              <p:nvPr/>
            </p:nvCxnSpPr>
            <p:spPr>
              <a:xfrm flipH="1" flipV="1">
                <a:off x="1142999" y="2023693"/>
                <a:ext cx="1142687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4881" name="Group 87"/>
            <p:cNvGrpSpPr>
              <a:grpSpLocks/>
            </p:cNvGrpSpPr>
            <p:nvPr/>
          </p:nvGrpSpPr>
          <p:grpSpPr bwMode="auto">
            <a:xfrm rot="10800000">
              <a:off x="2767147" y="1377283"/>
              <a:ext cx="1186546" cy="1357208"/>
              <a:chOff x="1142999" y="1371599"/>
              <a:chExt cx="1186546" cy="1357208"/>
            </a:xfrm>
          </p:grpSpPr>
          <p:grpSp>
            <p:nvGrpSpPr>
              <p:cNvPr id="34884" name="Group 88"/>
              <p:cNvGrpSpPr>
                <a:grpSpLocks/>
              </p:cNvGrpSpPr>
              <p:nvPr/>
            </p:nvGrpSpPr>
            <p:grpSpPr bwMode="auto">
              <a:xfrm>
                <a:off x="1142999" y="1371599"/>
                <a:ext cx="466725" cy="1357208"/>
                <a:chOff x="1142999" y="1371599"/>
                <a:chExt cx="466725" cy="1357208"/>
              </a:xfrm>
            </p:grpSpPr>
            <p:cxnSp>
              <p:nvCxnSpPr>
                <p:cNvPr id="91" name="Straight Connector 90"/>
                <p:cNvCxnSpPr/>
                <p:nvPr/>
              </p:nvCxnSpPr>
              <p:spPr>
                <a:xfrm flipH="1">
                  <a:off x="1142999" y="1350974"/>
                  <a:ext cx="466597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>
                  <a:off x="1142999" y="1371599"/>
                  <a:ext cx="0" cy="1356545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/>
              </p:nvCxnSpPr>
              <p:spPr>
                <a:xfrm flipH="1">
                  <a:off x="1142999" y="2707518"/>
                  <a:ext cx="466597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0" name="Straight Connector 89"/>
              <p:cNvCxnSpPr/>
              <p:nvPr/>
            </p:nvCxnSpPr>
            <p:spPr>
              <a:xfrm rot="10800000" flipV="1">
                <a:off x="1142999" y="2045905"/>
                <a:ext cx="1187125" cy="1586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Connector 19"/>
            <p:cNvCxnSpPr/>
            <p:nvPr/>
          </p:nvCxnSpPr>
          <p:spPr>
            <a:xfrm>
              <a:off x="1609596" y="1371599"/>
              <a:ext cx="1929872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1592139" y="2717038"/>
              <a:ext cx="1929872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>
            <a:grpSpLocks/>
          </p:cNvGrpSpPr>
          <p:nvPr/>
        </p:nvGrpSpPr>
        <p:grpSpPr bwMode="auto">
          <a:xfrm>
            <a:off x="1609725" y="4572000"/>
            <a:ext cx="1930400" cy="1447800"/>
            <a:chOff x="1609724" y="4572000"/>
            <a:chExt cx="1930272" cy="1447800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1609724" y="5295900"/>
              <a:ext cx="1930272" cy="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2362149" y="4572000"/>
              <a:ext cx="404786" cy="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2279605" y="6019800"/>
              <a:ext cx="539714" cy="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708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  <p:bldP spid="65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838200"/>
            <a:ext cx="5791200" cy="529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850" y="0"/>
            <a:ext cx="259715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/>
          <p:nvPr/>
        </p:nvSpPr>
        <p:spPr>
          <a:xfrm>
            <a:off x="1371600" y="4419600"/>
            <a:ext cx="17526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905000" y="4038600"/>
            <a:ext cx="6858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981200" y="5562600"/>
            <a:ext cx="5334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371600" y="1447800"/>
            <a:ext cx="17526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447800" y="3048000"/>
            <a:ext cx="17526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62000" y="1447800"/>
            <a:ext cx="457200" cy="1981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276600" y="1524000"/>
            <a:ext cx="457200" cy="1981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1905000" y="2362200"/>
            <a:ext cx="8382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5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00200" y="609600"/>
            <a:ext cx="1905000" cy="30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" name="Rectangle 3"/>
          <p:cNvSpPr>
            <a:spLocks noChangeAspect="1"/>
          </p:cNvSpPr>
          <p:nvPr/>
        </p:nvSpPr>
        <p:spPr>
          <a:xfrm rot="2670582">
            <a:off x="1884363" y="4627563"/>
            <a:ext cx="1371600" cy="137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53000" y="609600"/>
            <a:ext cx="1905000" cy="30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2" name="Rectangle 11"/>
          <p:cNvSpPr>
            <a:spLocks noChangeAspect="1"/>
          </p:cNvSpPr>
          <p:nvPr/>
        </p:nvSpPr>
        <p:spPr>
          <a:xfrm rot="2670582">
            <a:off x="5167313" y="1570038"/>
            <a:ext cx="958850" cy="9604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 rot="5400000" flipH="1">
            <a:off x="1013619" y="2134394"/>
            <a:ext cx="304800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143000" y="4419600"/>
            <a:ext cx="2743200" cy="1447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6872" name="TextBox 24"/>
          <p:cNvSpPr txBox="1">
            <a:spLocks noChangeArrowheads="1"/>
          </p:cNvSpPr>
          <p:nvPr/>
        </p:nvSpPr>
        <p:spPr bwMode="auto">
          <a:xfrm>
            <a:off x="1295400" y="366713"/>
            <a:ext cx="457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a’</a:t>
            </a:r>
          </a:p>
        </p:txBody>
      </p:sp>
      <p:sp>
        <p:nvSpPr>
          <p:cNvPr id="36873" name="TextBox 25"/>
          <p:cNvSpPr txBox="1">
            <a:spLocks noChangeArrowheads="1"/>
          </p:cNvSpPr>
          <p:nvPr/>
        </p:nvSpPr>
        <p:spPr bwMode="auto">
          <a:xfrm>
            <a:off x="2286000" y="304800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b’  (d’)</a:t>
            </a:r>
          </a:p>
        </p:txBody>
      </p:sp>
      <p:sp>
        <p:nvSpPr>
          <p:cNvPr id="36874" name="TextBox 27"/>
          <p:cNvSpPr txBox="1">
            <a:spLocks noChangeArrowheads="1"/>
          </p:cNvSpPr>
          <p:nvPr/>
        </p:nvSpPr>
        <p:spPr bwMode="auto">
          <a:xfrm>
            <a:off x="3352800" y="290513"/>
            <a:ext cx="457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c’</a:t>
            </a:r>
          </a:p>
        </p:txBody>
      </p:sp>
      <p:sp>
        <p:nvSpPr>
          <p:cNvPr id="36875" name="TextBox 29"/>
          <p:cNvSpPr txBox="1">
            <a:spLocks noChangeArrowheads="1"/>
          </p:cNvSpPr>
          <p:nvPr/>
        </p:nvSpPr>
        <p:spPr bwMode="auto">
          <a:xfrm>
            <a:off x="2209800" y="3352800"/>
            <a:ext cx="457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b</a:t>
            </a:r>
            <a:r>
              <a:rPr lang="en-US" altLang="en-US" sz="1400" baseline="-25000"/>
              <a:t>1</a:t>
            </a:r>
            <a:r>
              <a:rPr lang="en-US" altLang="en-US" sz="1400"/>
              <a:t>’</a:t>
            </a:r>
            <a:endParaRPr lang="en-US" altLang="en-US" sz="1400" baseline="-25000"/>
          </a:p>
        </p:txBody>
      </p:sp>
      <p:sp>
        <p:nvSpPr>
          <p:cNvPr id="36876" name="TextBox 32"/>
          <p:cNvSpPr txBox="1">
            <a:spLocks noChangeArrowheads="1"/>
          </p:cNvSpPr>
          <p:nvPr/>
        </p:nvSpPr>
        <p:spPr bwMode="auto">
          <a:xfrm>
            <a:off x="3505200" y="3338513"/>
            <a:ext cx="533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c</a:t>
            </a:r>
            <a:r>
              <a:rPr lang="en-US" altLang="en-US" sz="1400" baseline="-25000"/>
              <a:t>1</a:t>
            </a:r>
            <a:r>
              <a:rPr lang="en-US" altLang="en-US" sz="1400"/>
              <a:t>’</a:t>
            </a:r>
            <a:endParaRPr lang="en-US" altLang="en-US" sz="1400" baseline="-25000"/>
          </a:p>
        </p:txBody>
      </p:sp>
      <p:sp>
        <p:nvSpPr>
          <p:cNvPr id="36877" name="TextBox 35"/>
          <p:cNvSpPr txBox="1">
            <a:spLocks noChangeArrowheads="1"/>
          </p:cNvSpPr>
          <p:nvPr/>
        </p:nvSpPr>
        <p:spPr bwMode="auto">
          <a:xfrm>
            <a:off x="1219200" y="3338513"/>
            <a:ext cx="533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a</a:t>
            </a:r>
            <a:r>
              <a:rPr lang="en-US" altLang="en-US" sz="1400" baseline="-25000"/>
              <a:t>1</a:t>
            </a:r>
            <a:r>
              <a:rPr lang="en-US" altLang="en-US" sz="1400"/>
              <a:t>’</a:t>
            </a:r>
            <a:endParaRPr lang="en-US" altLang="en-US" sz="1400" baseline="-25000"/>
          </a:p>
        </p:txBody>
      </p:sp>
      <p:sp>
        <p:nvSpPr>
          <p:cNvPr id="36878" name="TextBox 36"/>
          <p:cNvSpPr txBox="1">
            <a:spLocks noChangeArrowheads="1"/>
          </p:cNvSpPr>
          <p:nvPr/>
        </p:nvSpPr>
        <p:spPr bwMode="auto">
          <a:xfrm>
            <a:off x="2590800" y="3338513"/>
            <a:ext cx="533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d</a:t>
            </a:r>
            <a:r>
              <a:rPr lang="en-US" altLang="en-US" sz="1400" baseline="-25000"/>
              <a:t>1</a:t>
            </a:r>
            <a:r>
              <a:rPr lang="en-US" altLang="en-US" sz="1400"/>
              <a:t>’</a:t>
            </a:r>
            <a:endParaRPr lang="en-US" altLang="en-US" sz="1400" baseline="-25000"/>
          </a:p>
        </p:txBody>
      </p:sp>
      <p:cxnSp>
        <p:nvCxnSpPr>
          <p:cNvPr id="39" name="Straight Connector 38"/>
          <p:cNvCxnSpPr>
            <a:stCxn id="9" idx="0"/>
            <a:endCxn id="9" idx="2"/>
          </p:cNvCxnSpPr>
          <p:nvPr/>
        </p:nvCxnSpPr>
        <p:spPr>
          <a:xfrm rot="16200000" flipH="1">
            <a:off x="4381501" y="2133600"/>
            <a:ext cx="3048000" cy="31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80" name="TextBox 39"/>
          <p:cNvSpPr txBox="1">
            <a:spLocks noChangeArrowheads="1"/>
          </p:cNvSpPr>
          <p:nvPr/>
        </p:nvSpPr>
        <p:spPr bwMode="auto">
          <a:xfrm>
            <a:off x="5486400" y="290513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a’  (c’)</a:t>
            </a:r>
          </a:p>
        </p:txBody>
      </p:sp>
      <p:sp>
        <p:nvSpPr>
          <p:cNvPr id="36881" name="TextBox 40"/>
          <p:cNvSpPr txBox="1">
            <a:spLocks noChangeArrowheads="1"/>
          </p:cNvSpPr>
          <p:nvPr/>
        </p:nvSpPr>
        <p:spPr bwMode="auto">
          <a:xfrm>
            <a:off x="6629400" y="290513"/>
            <a:ext cx="457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b’</a:t>
            </a:r>
          </a:p>
        </p:txBody>
      </p:sp>
      <p:sp>
        <p:nvSpPr>
          <p:cNvPr id="36882" name="TextBox 41"/>
          <p:cNvSpPr txBox="1">
            <a:spLocks noChangeArrowheads="1"/>
          </p:cNvSpPr>
          <p:nvPr/>
        </p:nvSpPr>
        <p:spPr bwMode="auto">
          <a:xfrm>
            <a:off x="4724400" y="290513"/>
            <a:ext cx="457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d’</a:t>
            </a:r>
          </a:p>
        </p:txBody>
      </p:sp>
      <p:sp>
        <p:nvSpPr>
          <p:cNvPr id="36883" name="TextBox 42"/>
          <p:cNvSpPr txBox="1">
            <a:spLocks noChangeArrowheads="1"/>
          </p:cNvSpPr>
          <p:nvPr/>
        </p:nvSpPr>
        <p:spPr bwMode="auto">
          <a:xfrm>
            <a:off x="5562600" y="3338513"/>
            <a:ext cx="914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a</a:t>
            </a:r>
            <a:r>
              <a:rPr lang="en-US" altLang="en-US" sz="1400" baseline="-25000"/>
              <a:t>1 </a:t>
            </a:r>
            <a:r>
              <a:rPr lang="en-US" altLang="en-US" sz="1400"/>
              <a:t>’  (c</a:t>
            </a:r>
            <a:r>
              <a:rPr lang="en-US" altLang="en-US" sz="1400" baseline="-25000"/>
              <a:t>1</a:t>
            </a:r>
            <a:r>
              <a:rPr lang="en-US" altLang="en-US" sz="1400"/>
              <a:t>’)</a:t>
            </a:r>
          </a:p>
        </p:txBody>
      </p:sp>
      <p:sp>
        <p:nvSpPr>
          <p:cNvPr id="36884" name="TextBox 43"/>
          <p:cNvSpPr txBox="1">
            <a:spLocks noChangeArrowheads="1"/>
          </p:cNvSpPr>
          <p:nvPr/>
        </p:nvSpPr>
        <p:spPr bwMode="auto">
          <a:xfrm>
            <a:off x="6858000" y="3338513"/>
            <a:ext cx="457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b</a:t>
            </a:r>
            <a:r>
              <a:rPr lang="en-US" altLang="en-US" sz="1400" baseline="-25000"/>
              <a:t>1</a:t>
            </a:r>
            <a:r>
              <a:rPr lang="en-US" altLang="en-US" sz="1400"/>
              <a:t>’</a:t>
            </a:r>
          </a:p>
        </p:txBody>
      </p:sp>
      <p:sp>
        <p:nvSpPr>
          <p:cNvPr id="36885" name="TextBox 44"/>
          <p:cNvSpPr txBox="1">
            <a:spLocks noChangeArrowheads="1"/>
          </p:cNvSpPr>
          <p:nvPr/>
        </p:nvSpPr>
        <p:spPr bwMode="auto">
          <a:xfrm>
            <a:off x="4572000" y="3349625"/>
            <a:ext cx="457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d</a:t>
            </a:r>
            <a:r>
              <a:rPr lang="en-US" altLang="en-US" sz="1400" baseline="-25000"/>
              <a:t>1</a:t>
            </a:r>
            <a:r>
              <a:rPr lang="en-US" altLang="en-US" sz="1400"/>
              <a:t>’</a:t>
            </a:r>
          </a:p>
        </p:txBody>
      </p:sp>
      <p:cxnSp>
        <p:nvCxnSpPr>
          <p:cNvPr id="48" name="Straight Connector 47"/>
          <p:cNvCxnSpPr>
            <a:stCxn id="23" idx="1"/>
            <a:endCxn id="23" idx="3"/>
          </p:cNvCxnSpPr>
          <p:nvPr/>
        </p:nvCxnSpPr>
        <p:spPr>
          <a:xfrm rot="10800000" flipH="1">
            <a:off x="1143000" y="5143500"/>
            <a:ext cx="274320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87" name="TextBox 49"/>
          <p:cNvSpPr txBox="1">
            <a:spLocks noChangeArrowheads="1"/>
          </p:cNvSpPr>
          <p:nvPr/>
        </p:nvSpPr>
        <p:spPr bwMode="auto">
          <a:xfrm>
            <a:off x="1143000" y="5410200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a (a</a:t>
            </a:r>
            <a:r>
              <a:rPr lang="en-US" altLang="en-US" sz="1400" baseline="-25000"/>
              <a:t>1</a:t>
            </a:r>
            <a:r>
              <a:rPr lang="en-US" altLang="en-US" sz="1400"/>
              <a:t>)</a:t>
            </a:r>
          </a:p>
        </p:txBody>
      </p:sp>
      <p:sp>
        <p:nvSpPr>
          <p:cNvPr id="36888" name="TextBox 52"/>
          <p:cNvSpPr txBox="1">
            <a:spLocks noChangeArrowheads="1"/>
          </p:cNvSpPr>
          <p:nvPr/>
        </p:nvSpPr>
        <p:spPr bwMode="auto">
          <a:xfrm>
            <a:off x="3276600" y="5334000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c (c</a:t>
            </a:r>
            <a:r>
              <a:rPr lang="en-US" altLang="en-US" sz="1400" baseline="-25000"/>
              <a:t>1</a:t>
            </a:r>
            <a:r>
              <a:rPr lang="en-US" altLang="en-US" sz="1400"/>
              <a:t>)</a:t>
            </a:r>
          </a:p>
        </p:txBody>
      </p:sp>
      <p:sp>
        <p:nvSpPr>
          <p:cNvPr id="36889" name="TextBox 53"/>
          <p:cNvSpPr txBox="1">
            <a:spLocks noChangeArrowheads="1"/>
          </p:cNvSpPr>
          <p:nvPr/>
        </p:nvSpPr>
        <p:spPr bwMode="auto">
          <a:xfrm>
            <a:off x="2286000" y="6248400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b (b</a:t>
            </a:r>
            <a:r>
              <a:rPr lang="en-US" altLang="en-US" sz="1400" baseline="-25000"/>
              <a:t>1</a:t>
            </a:r>
            <a:r>
              <a:rPr lang="en-US" altLang="en-US" sz="1400"/>
              <a:t>)</a:t>
            </a:r>
          </a:p>
        </p:txBody>
      </p:sp>
      <p:sp>
        <p:nvSpPr>
          <p:cNvPr id="36890" name="TextBox 54"/>
          <p:cNvSpPr txBox="1">
            <a:spLocks noChangeArrowheads="1"/>
          </p:cNvSpPr>
          <p:nvPr/>
        </p:nvSpPr>
        <p:spPr bwMode="auto">
          <a:xfrm>
            <a:off x="2209800" y="4038600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d (d</a:t>
            </a:r>
            <a:r>
              <a:rPr lang="en-US" altLang="en-US" sz="1400" baseline="-25000"/>
              <a:t>1</a:t>
            </a:r>
            <a:r>
              <a:rPr lang="en-US" altLang="en-US" sz="1400"/>
              <a:t>)</a:t>
            </a:r>
          </a:p>
        </p:txBody>
      </p:sp>
      <p:cxnSp>
        <p:nvCxnSpPr>
          <p:cNvPr id="57" name="Straight Connector 56"/>
          <p:cNvCxnSpPr/>
          <p:nvPr/>
        </p:nvCxnSpPr>
        <p:spPr>
          <a:xfrm rot="10800000">
            <a:off x="533400" y="1371600"/>
            <a:ext cx="5105400" cy="1588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10800000">
            <a:off x="565150" y="2713038"/>
            <a:ext cx="5105400" cy="1587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10800000">
            <a:off x="1219200" y="2024063"/>
            <a:ext cx="5105400" cy="1587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16200000" flipH="1">
            <a:off x="-465137" y="3314700"/>
            <a:ext cx="51054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16200000" flipH="1">
            <a:off x="388938" y="3314700"/>
            <a:ext cx="51054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2940050" y="5897563"/>
            <a:ext cx="2286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5</a:t>
            </a:r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2362200" y="4508500"/>
            <a:ext cx="228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3</a:t>
            </a:r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1724025" y="5181600"/>
            <a:ext cx="228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2</a:t>
            </a: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1676400" y="2755900"/>
            <a:ext cx="228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4</a:t>
            </a: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1895475" y="1781175"/>
            <a:ext cx="228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1</a:t>
            </a:r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1647825" y="1200150"/>
            <a:ext cx="228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2</a:t>
            </a: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2190750" y="1790700"/>
            <a:ext cx="228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(3)</a:t>
            </a:r>
          </a:p>
        </p:txBody>
      </p:sp>
      <p:sp>
        <p:nvSpPr>
          <p:cNvPr id="74" name="TextBox 73"/>
          <p:cNvSpPr txBox="1">
            <a:spLocks noChangeArrowheads="1"/>
          </p:cNvSpPr>
          <p:nvPr/>
        </p:nvSpPr>
        <p:spPr bwMode="auto">
          <a:xfrm>
            <a:off x="1847850" y="5181600"/>
            <a:ext cx="228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(4)</a:t>
            </a:r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2044700" y="5943600"/>
            <a:ext cx="228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1</a:t>
            </a:r>
          </a:p>
        </p:txBody>
      </p:sp>
      <p:sp>
        <p:nvSpPr>
          <p:cNvPr id="94" name="TextBox 93"/>
          <p:cNvSpPr txBox="1">
            <a:spLocks noChangeArrowheads="1"/>
          </p:cNvSpPr>
          <p:nvPr/>
        </p:nvSpPr>
        <p:spPr bwMode="auto">
          <a:xfrm>
            <a:off x="2590800" y="4495800"/>
            <a:ext cx="228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7</a:t>
            </a:r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3124200" y="5181600"/>
            <a:ext cx="228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6</a:t>
            </a:r>
          </a:p>
        </p:txBody>
      </p:sp>
      <p:sp>
        <p:nvSpPr>
          <p:cNvPr id="96" name="TextBox 95"/>
          <p:cNvSpPr txBox="1">
            <a:spLocks noChangeArrowheads="1"/>
          </p:cNvSpPr>
          <p:nvPr/>
        </p:nvSpPr>
        <p:spPr bwMode="auto">
          <a:xfrm>
            <a:off x="3219450" y="5181600"/>
            <a:ext cx="228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(8)</a:t>
            </a:r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3201988" y="1190625"/>
            <a:ext cx="228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6</a:t>
            </a:r>
          </a:p>
        </p:txBody>
      </p:sp>
      <p:sp>
        <p:nvSpPr>
          <p:cNvPr id="98" name="TextBox 97"/>
          <p:cNvSpPr txBox="1">
            <a:spLocks noChangeArrowheads="1"/>
          </p:cNvSpPr>
          <p:nvPr/>
        </p:nvSpPr>
        <p:spPr bwMode="auto">
          <a:xfrm>
            <a:off x="3181350" y="2705100"/>
            <a:ext cx="228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8</a:t>
            </a:r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3000375" y="1790700"/>
            <a:ext cx="228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5</a:t>
            </a:r>
          </a:p>
        </p:txBody>
      </p:sp>
      <p:sp>
        <p:nvSpPr>
          <p:cNvPr id="100" name="TextBox 99"/>
          <p:cNvSpPr txBox="1">
            <a:spLocks noChangeArrowheads="1"/>
          </p:cNvSpPr>
          <p:nvPr/>
        </p:nvSpPr>
        <p:spPr bwMode="auto">
          <a:xfrm>
            <a:off x="2695575" y="1781175"/>
            <a:ext cx="228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(7)</a:t>
            </a:r>
          </a:p>
        </p:txBody>
      </p:sp>
      <p:cxnSp>
        <p:nvCxnSpPr>
          <p:cNvPr id="102" name="Straight Connector 101"/>
          <p:cNvCxnSpPr/>
          <p:nvPr/>
        </p:nvCxnSpPr>
        <p:spPr>
          <a:xfrm rot="16200000" flipH="1">
            <a:off x="342900" y="4076700"/>
            <a:ext cx="25146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16200000" flipH="1">
            <a:off x="2233613" y="4019550"/>
            <a:ext cx="25146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6873" idx="2"/>
          </p:cNvCxnSpPr>
          <p:nvPr/>
        </p:nvCxnSpPr>
        <p:spPr>
          <a:xfrm rot="16200000" flipH="1">
            <a:off x="763587" y="2516188"/>
            <a:ext cx="3806825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16200000" flipH="1">
            <a:off x="520700" y="2533651"/>
            <a:ext cx="3806825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10800000">
            <a:off x="823913" y="2438400"/>
            <a:ext cx="5105400" cy="1588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rot="10800000">
            <a:off x="838200" y="1676400"/>
            <a:ext cx="5105400" cy="1588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rot="16200000" flipH="1">
            <a:off x="-200025" y="3152775"/>
            <a:ext cx="390525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rot="16200000" flipH="1">
            <a:off x="1394619" y="3209131"/>
            <a:ext cx="3886200" cy="1588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>
            <a:spLocks noChangeArrowheads="1"/>
          </p:cNvSpPr>
          <p:nvPr/>
        </p:nvSpPr>
        <p:spPr bwMode="auto">
          <a:xfrm>
            <a:off x="6019800" y="1447800"/>
            <a:ext cx="228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k</a:t>
            </a:r>
          </a:p>
        </p:txBody>
      </p:sp>
      <p:sp>
        <p:nvSpPr>
          <p:cNvPr id="91" name="TextBox 90"/>
          <p:cNvSpPr txBox="1">
            <a:spLocks noChangeArrowheads="1"/>
          </p:cNvSpPr>
          <p:nvPr/>
        </p:nvSpPr>
        <p:spPr bwMode="auto">
          <a:xfrm>
            <a:off x="6172200" y="1447800"/>
            <a:ext cx="228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(l)</a:t>
            </a:r>
          </a:p>
        </p:txBody>
      </p:sp>
      <p:sp>
        <p:nvSpPr>
          <p:cNvPr id="101" name="TextBox 100"/>
          <p:cNvSpPr txBox="1">
            <a:spLocks noChangeArrowheads="1"/>
          </p:cNvSpPr>
          <p:nvPr/>
        </p:nvSpPr>
        <p:spPr bwMode="auto">
          <a:xfrm>
            <a:off x="6019800" y="2451100"/>
            <a:ext cx="228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m</a:t>
            </a:r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6172200" y="2451100"/>
            <a:ext cx="228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(n)</a:t>
            </a:r>
          </a:p>
        </p:txBody>
      </p:sp>
      <p:sp>
        <p:nvSpPr>
          <p:cNvPr id="104" name="TextBox 103"/>
          <p:cNvSpPr txBox="1">
            <a:spLocks noChangeArrowheads="1"/>
          </p:cNvSpPr>
          <p:nvPr/>
        </p:nvSpPr>
        <p:spPr bwMode="auto">
          <a:xfrm>
            <a:off x="1371600" y="1447800"/>
            <a:ext cx="228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k</a:t>
            </a:r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1371600" y="2438400"/>
            <a:ext cx="228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m</a:t>
            </a:r>
          </a:p>
        </p:txBody>
      </p:sp>
      <p:sp>
        <p:nvSpPr>
          <p:cNvPr id="106" name="TextBox 105"/>
          <p:cNvSpPr txBox="1">
            <a:spLocks noChangeArrowheads="1"/>
          </p:cNvSpPr>
          <p:nvPr/>
        </p:nvSpPr>
        <p:spPr bwMode="auto">
          <a:xfrm>
            <a:off x="3524250" y="1447800"/>
            <a:ext cx="228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(l)</a:t>
            </a:r>
          </a:p>
        </p:txBody>
      </p:sp>
      <p:sp>
        <p:nvSpPr>
          <p:cNvPr id="108" name="TextBox 107"/>
          <p:cNvSpPr txBox="1">
            <a:spLocks noChangeArrowheads="1"/>
          </p:cNvSpPr>
          <p:nvPr/>
        </p:nvSpPr>
        <p:spPr bwMode="auto">
          <a:xfrm>
            <a:off x="3524250" y="2438400"/>
            <a:ext cx="228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(n)</a:t>
            </a:r>
          </a:p>
        </p:txBody>
      </p:sp>
      <p:sp>
        <p:nvSpPr>
          <p:cNvPr id="36928" name="TextBox 108"/>
          <p:cNvSpPr txBox="1">
            <a:spLocks noChangeArrowheads="1"/>
          </p:cNvSpPr>
          <p:nvPr/>
        </p:nvSpPr>
        <p:spPr bwMode="auto">
          <a:xfrm>
            <a:off x="1219200" y="5194300"/>
            <a:ext cx="228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k</a:t>
            </a:r>
          </a:p>
        </p:txBody>
      </p:sp>
      <p:sp>
        <p:nvSpPr>
          <p:cNvPr id="36929" name="TextBox 110"/>
          <p:cNvSpPr txBox="1">
            <a:spLocks noChangeArrowheads="1"/>
          </p:cNvSpPr>
          <p:nvPr/>
        </p:nvSpPr>
        <p:spPr bwMode="auto">
          <a:xfrm>
            <a:off x="1295400" y="5181600"/>
            <a:ext cx="3048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(m)</a:t>
            </a:r>
          </a:p>
        </p:txBody>
      </p:sp>
      <p:sp>
        <p:nvSpPr>
          <p:cNvPr id="36930" name="TextBox 112"/>
          <p:cNvSpPr txBox="1">
            <a:spLocks noChangeArrowheads="1"/>
          </p:cNvSpPr>
          <p:nvPr/>
        </p:nvSpPr>
        <p:spPr bwMode="auto">
          <a:xfrm>
            <a:off x="3581400" y="5105400"/>
            <a:ext cx="228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l</a:t>
            </a:r>
          </a:p>
        </p:txBody>
      </p:sp>
      <p:sp>
        <p:nvSpPr>
          <p:cNvPr id="36931" name="TextBox 113"/>
          <p:cNvSpPr txBox="1">
            <a:spLocks noChangeArrowheads="1"/>
          </p:cNvSpPr>
          <p:nvPr/>
        </p:nvSpPr>
        <p:spPr bwMode="auto">
          <a:xfrm>
            <a:off x="3657600" y="5105400"/>
            <a:ext cx="3048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(n)</a:t>
            </a:r>
          </a:p>
        </p:txBody>
      </p:sp>
      <p:cxnSp>
        <p:nvCxnSpPr>
          <p:cNvPr id="116" name="Straight Connector 115"/>
          <p:cNvCxnSpPr/>
          <p:nvPr/>
        </p:nvCxnSpPr>
        <p:spPr>
          <a:xfrm rot="10800000">
            <a:off x="1600200" y="1676400"/>
            <a:ext cx="533400" cy="381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1600200" y="2057400"/>
            <a:ext cx="533400" cy="381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rot="5400000" flipH="1" flipV="1">
            <a:off x="1528763" y="1443037"/>
            <a:ext cx="304800" cy="161925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rot="16200000" flipV="1">
            <a:off x="1562100" y="2476500"/>
            <a:ext cx="228600" cy="15240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V="1">
            <a:off x="1776413" y="2057400"/>
            <a:ext cx="661987" cy="6492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72" idx="2"/>
          </p:cNvCxnSpPr>
          <p:nvPr/>
        </p:nvCxnSpPr>
        <p:spPr>
          <a:xfrm rot="16200000" flipH="1">
            <a:off x="1779588" y="1398587"/>
            <a:ext cx="641350" cy="676275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rot="10800000">
            <a:off x="533400" y="1371600"/>
            <a:ext cx="10668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rot="10800000">
            <a:off x="533400" y="2719388"/>
            <a:ext cx="1066800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rot="5400000">
            <a:off x="1219994" y="2056606"/>
            <a:ext cx="762000" cy="15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flipV="1">
            <a:off x="2971800" y="1676400"/>
            <a:ext cx="533400" cy="381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2971800" y="2057400"/>
            <a:ext cx="533400" cy="381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endCxn id="97" idx="2"/>
          </p:cNvCxnSpPr>
          <p:nvPr/>
        </p:nvCxnSpPr>
        <p:spPr>
          <a:xfrm rot="5400000" flipH="1" flipV="1">
            <a:off x="2666206" y="1407319"/>
            <a:ext cx="650875" cy="6492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endCxn id="98" idx="0"/>
          </p:cNvCxnSpPr>
          <p:nvPr/>
        </p:nvCxnSpPr>
        <p:spPr>
          <a:xfrm rot="16200000" flipH="1">
            <a:off x="2657475" y="2066925"/>
            <a:ext cx="647700" cy="62865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stCxn id="98" idx="0"/>
          </p:cNvCxnSpPr>
          <p:nvPr/>
        </p:nvCxnSpPr>
        <p:spPr>
          <a:xfrm rot="5400000" flipH="1" flipV="1">
            <a:off x="3267075" y="2466975"/>
            <a:ext cx="266700" cy="20955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rot="16200000" flipH="1">
            <a:off x="3302000" y="1417638"/>
            <a:ext cx="266700" cy="22860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rot="5400000">
            <a:off x="3124201" y="2057400"/>
            <a:ext cx="762000" cy="317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rot="10800000">
            <a:off x="3352800" y="1371600"/>
            <a:ext cx="10668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rot="10800000">
            <a:off x="3484563" y="2689225"/>
            <a:ext cx="10668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10800000">
            <a:off x="2971800" y="2035175"/>
            <a:ext cx="10668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10800000">
            <a:off x="1033463" y="2035175"/>
            <a:ext cx="10668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952" name="TextBox 88"/>
          <p:cNvSpPr txBox="1">
            <a:spLocks noChangeArrowheads="1"/>
          </p:cNvSpPr>
          <p:nvPr/>
        </p:nvSpPr>
        <p:spPr bwMode="auto">
          <a:xfrm>
            <a:off x="6629400" y="3886200"/>
            <a:ext cx="2133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Axes are off-set.</a:t>
            </a:r>
          </a:p>
        </p:txBody>
      </p:sp>
      <p:sp>
        <p:nvSpPr>
          <p:cNvPr id="36953" name="TextBox 91"/>
          <p:cNvSpPr txBox="1">
            <a:spLocks noChangeArrowheads="1"/>
          </p:cNvSpPr>
          <p:nvPr/>
        </p:nvSpPr>
        <p:spPr bwMode="auto">
          <a:xfrm>
            <a:off x="4648200" y="1763713"/>
            <a:ext cx="3635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1’</a:t>
            </a:r>
          </a:p>
        </p:txBody>
      </p:sp>
      <p:sp>
        <p:nvSpPr>
          <p:cNvPr id="36954" name="TextBox 106"/>
          <p:cNvSpPr txBox="1">
            <a:spLocks noChangeArrowheads="1"/>
          </p:cNvSpPr>
          <p:nvPr/>
        </p:nvSpPr>
        <p:spPr bwMode="auto">
          <a:xfrm>
            <a:off x="5486400" y="1066800"/>
            <a:ext cx="3635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2’</a:t>
            </a:r>
          </a:p>
        </p:txBody>
      </p:sp>
      <p:sp>
        <p:nvSpPr>
          <p:cNvPr id="36955" name="TextBox 112"/>
          <p:cNvSpPr txBox="1">
            <a:spLocks noChangeArrowheads="1"/>
          </p:cNvSpPr>
          <p:nvPr/>
        </p:nvSpPr>
        <p:spPr bwMode="auto">
          <a:xfrm>
            <a:off x="6248400" y="1839913"/>
            <a:ext cx="3635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3’</a:t>
            </a:r>
          </a:p>
        </p:txBody>
      </p:sp>
      <p:sp>
        <p:nvSpPr>
          <p:cNvPr id="36956" name="TextBox 113"/>
          <p:cNvSpPr txBox="1">
            <a:spLocks noChangeArrowheads="1"/>
          </p:cNvSpPr>
          <p:nvPr/>
        </p:nvSpPr>
        <p:spPr bwMode="auto">
          <a:xfrm>
            <a:off x="5503863" y="2743200"/>
            <a:ext cx="3635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4’</a:t>
            </a:r>
          </a:p>
        </p:txBody>
      </p:sp>
      <p:cxnSp>
        <p:nvCxnSpPr>
          <p:cNvPr id="118" name="Straight Connector 117"/>
          <p:cNvCxnSpPr/>
          <p:nvPr/>
        </p:nvCxnSpPr>
        <p:spPr>
          <a:xfrm>
            <a:off x="4953000" y="3276600"/>
            <a:ext cx="0" cy="259080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3886200" y="5867400"/>
            <a:ext cx="106680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5638800" y="914400"/>
            <a:ext cx="0" cy="426720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2667000" y="5159375"/>
            <a:ext cx="304800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6324600" y="2057400"/>
            <a:ext cx="0" cy="236220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3276600" y="4419600"/>
            <a:ext cx="304800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464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 nodeType="clickPar">
                      <p:stCondLst>
                        <p:cond delay="indefinite"/>
                      </p:stCondLst>
                      <p:childTnLst>
                        <p:par>
                          <p:cTn id="1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 nodeType="clickPar">
                      <p:stCondLst>
                        <p:cond delay="indefinite"/>
                      </p:stCondLst>
                      <p:childTnLst>
                        <p:par>
                          <p:cTn id="1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 nodeType="clickPar">
                      <p:stCondLst>
                        <p:cond delay="indefinite"/>
                      </p:stCondLst>
                      <p:childTnLst>
                        <p:par>
                          <p:cTn id="1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 nodeType="clickPar">
                      <p:stCondLst>
                        <p:cond delay="indefinite"/>
                      </p:stCondLst>
                      <p:childTnLst>
                        <p:par>
                          <p:cTn id="1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 nodeType="clickPar">
                      <p:stCondLst>
                        <p:cond delay="indefinite"/>
                      </p:stCondLst>
                      <p:childTnLst>
                        <p:par>
                          <p:cTn id="2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 nodeType="clickPar">
                      <p:stCondLst>
                        <p:cond delay="indefinite"/>
                      </p:stCondLst>
                      <p:childTnLst>
                        <p:par>
                          <p:cTn id="2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 nodeType="clickPar">
                      <p:stCondLst>
                        <p:cond delay="indefinite"/>
                      </p:stCondLst>
                      <p:childTnLst>
                        <p:par>
                          <p:cTn id="2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 nodeType="clickPar">
                      <p:stCondLst>
                        <p:cond delay="indefinite"/>
                      </p:stCondLst>
                      <p:childTnLst>
                        <p:par>
                          <p:cTn id="2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 nodeType="clickPar">
                      <p:stCondLst>
                        <p:cond delay="indefinite"/>
                      </p:stCondLst>
                      <p:childTnLst>
                        <p:par>
                          <p:cTn id="2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 nodeType="clickPar">
                      <p:stCondLst>
                        <p:cond delay="indefinite"/>
                      </p:stCondLst>
                      <p:childTnLst>
                        <p:par>
                          <p:cTn id="2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90" grpId="0"/>
      <p:bldP spid="91" grpId="0"/>
      <p:bldP spid="101" grpId="0"/>
      <p:bldP spid="103" grpId="0"/>
      <p:bldP spid="104" grpId="0"/>
      <p:bldP spid="105" grpId="0"/>
      <p:bldP spid="106" grpId="0"/>
      <p:bldP spid="10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04800"/>
            <a:ext cx="7267575" cy="637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2057400" y="990600"/>
            <a:ext cx="17526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057400" y="2743200"/>
            <a:ext cx="17526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057400" y="4800600"/>
            <a:ext cx="17526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438400" y="5791200"/>
            <a:ext cx="11430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41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spect="1"/>
          </p:cNvSpPr>
          <p:nvPr/>
        </p:nvSpPr>
        <p:spPr>
          <a:xfrm rot="2585350">
            <a:off x="6592888" y="1673225"/>
            <a:ext cx="822325" cy="8239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" name="Rectangle 3"/>
          <p:cNvSpPr>
            <a:spLocks noChangeAspect="1"/>
          </p:cNvSpPr>
          <p:nvPr/>
        </p:nvSpPr>
        <p:spPr>
          <a:xfrm rot="2685594">
            <a:off x="1997075" y="4149725"/>
            <a:ext cx="2011363" cy="20129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Isosceles Triangle 4"/>
          <p:cNvSpPr/>
          <p:nvPr/>
        </p:nvSpPr>
        <p:spPr>
          <a:xfrm>
            <a:off x="1524000" y="304800"/>
            <a:ext cx="2895600" cy="29718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Isosceles Triangle 5"/>
          <p:cNvSpPr/>
          <p:nvPr/>
        </p:nvSpPr>
        <p:spPr>
          <a:xfrm>
            <a:off x="5715000" y="457200"/>
            <a:ext cx="2590800" cy="28194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 rot="16200000">
            <a:off x="2438400" y="3200400"/>
            <a:ext cx="1143000" cy="3886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9" name="Straight Connector 8"/>
          <p:cNvCxnSpPr>
            <a:stCxn id="7" idx="0"/>
            <a:endCxn id="7" idx="2"/>
          </p:cNvCxnSpPr>
          <p:nvPr/>
        </p:nvCxnSpPr>
        <p:spPr>
          <a:xfrm rot="10800000" flipH="1">
            <a:off x="1066800" y="5143500"/>
            <a:ext cx="38862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>
            <a:off x="1545432" y="5182394"/>
            <a:ext cx="2895600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600200" y="5159375"/>
            <a:ext cx="28194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5" idx="0"/>
            <a:endCxn id="5" idx="3"/>
          </p:cNvCxnSpPr>
          <p:nvPr/>
        </p:nvCxnSpPr>
        <p:spPr>
          <a:xfrm rot="16200000" flipH="1">
            <a:off x="1485901" y="1790700"/>
            <a:ext cx="2971800" cy="31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>
            <a:off x="5574507" y="1905794"/>
            <a:ext cx="2895600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6783388" y="1350963"/>
            <a:ext cx="2286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/>
              <a:t>1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7577138" y="2078038"/>
            <a:ext cx="228600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/>
              <a:t>2</a:t>
            </a: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6859588" y="2644775"/>
            <a:ext cx="2286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/>
              <a:t>3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6315075" y="2132013"/>
            <a:ext cx="228600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/>
              <a:t>4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1371600" y="4876800"/>
            <a:ext cx="2286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/>
              <a:t>1</a:t>
            </a: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1371600" y="5257800"/>
            <a:ext cx="2286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/>
              <a:t>(3)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2057400" y="1519238"/>
            <a:ext cx="4954588" cy="4762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10800000">
            <a:off x="1752600" y="2667000"/>
            <a:ext cx="5259388" cy="1588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2133600" y="1295400"/>
            <a:ext cx="2286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/>
              <a:t>1</a:t>
            </a: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1524000" y="2667000"/>
            <a:ext cx="2286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/>
              <a:t>(3)</a:t>
            </a:r>
          </a:p>
        </p:txBody>
      </p:sp>
      <p:cxnSp>
        <p:nvCxnSpPr>
          <p:cNvPr id="39" name="Straight Connector 38"/>
          <p:cNvCxnSpPr/>
          <p:nvPr/>
        </p:nvCxnSpPr>
        <p:spPr>
          <a:xfrm rot="16200000" flipH="1">
            <a:off x="6107113" y="1371600"/>
            <a:ext cx="2819400" cy="99060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16200000" flipH="1" flipV="1">
            <a:off x="5094288" y="1371600"/>
            <a:ext cx="2819400" cy="99060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16200000" flipH="1">
            <a:off x="2259013" y="4457700"/>
            <a:ext cx="914400" cy="53340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5400000">
            <a:off x="2743200" y="4441825"/>
            <a:ext cx="990600" cy="53340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16200000" flipH="1">
            <a:off x="2781300" y="5372100"/>
            <a:ext cx="914400" cy="53340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5400000">
            <a:off x="2274888" y="5322888"/>
            <a:ext cx="990600" cy="53340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rot="10800000" flipV="1">
            <a:off x="1905000" y="2057400"/>
            <a:ext cx="5715000" cy="7620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>
            <a:spLocks noChangeArrowheads="1"/>
          </p:cNvSpPr>
          <p:nvPr/>
        </p:nvSpPr>
        <p:spPr bwMode="auto">
          <a:xfrm>
            <a:off x="2667000" y="5791200"/>
            <a:ext cx="2286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/>
              <a:t>2</a:t>
            </a:r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2667000" y="4343400"/>
            <a:ext cx="2286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/>
              <a:t>4</a:t>
            </a:r>
          </a:p>
        </p:txBody>
      </p:sp>
      <p:cxnSp>
        <p:nvCxnSpPr>
          <p:cNvPr id="63" name="Straight Connector 62"/>
          <p:cNvCxnSpPr/>
          <p:nvPr/>
        </p:nvCxnSpPr>
        <p:spPr>
          <a:xfrm rot="16200000" flipV="1">
            <a:off x="1028700" y="4686300"/>
            <a:ext cx="2895600" cy="7620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5400000" flipH="1" flipV="1">
            <a:off x="1219200" y="1524000"/>
            <a:ext cx="2971800" cy="53340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>
            <a:spLocks noChangeArrowheads="1"/>
          </p:cNvSpPr>
          <p:nvPr/>
        </p:nvSpPr>
        <p:spPr bwMode="auto">
          <a:xfrm>
            <a:off x="2667000" y="2133600"/>
            <a:ext cx="2286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/>
              <a:t>(4)</a:t>
            </a:r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2667000" y="1905000"/>
            <a:ext cx="2286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/>
              <a:t>2</a:t>
            </a:r>
          </a:p>
        </p:txBody>
      </p:sp>
      <p:cxnSp>
        <p:nvCxnSpPr>
          <p:cNvPr id="69" name="Straight Connector 68"/>
          <p:cNvCxnSpPr/>
          <p:nvPr/>
        </p:nvCxnSpPr>
        <p:spPr>
          <a:xfrm rot="16200000" flipH="1">
            <a:off x="2197894" y="1688306"/>
            <a:ext cx="609600" cy="2809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rot="10800000" flipV="1">
            <a:off x="1828800" y="2133600"/>
            <a:ext cx="838200" cy="5175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rot="5400000">
            <a:off x="1535906" y="1826419"/>
            <a:ext cx="1133475" cy="5476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rot="16200000" flipH="1">
            <a:off x="3276600" y="1828800"/>
            <a:ext cx="1143000" cy="5334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5400000">
            <a:off x="3124200" y="1676400"/>
            <a:ext cx="609600" cy="3048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3276600" y="2133600"/>
            <a:ext cx="838200" cy="5334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rot="16200000" flipV="1">
            <a:off x="2066925" y="4703763"/>
            <a:ext cx="2895600" cy="7620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rot="16200000" flipV="1">
            <a:off x="1730375" y="1524000"/>
            <a:ext cx="2971800" cy="53340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rot="5400000">
            <a:off x="533400" y="3352800"/>
            <a:ext cx="36576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rot="5400000">
            <a:off x="571500" y="3924300"/>
            <a:ext cx="25146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rot="5400000">
            <a:off x="2095500" y="4838700"/>
            <a:ext cx="609600" cy="762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rot="16200000" flipH="1">
            <a:off x="2171700" y="5372100"/>
            <a:ext cx="533400" cy="1524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rot="5400000">
            <a:off x="1828800" y="4572000"/>
            <a:ext cx="609600" cy="60960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rot="10800000">
            <a:off x="1828800" y="5181600"/>
            <a:ext cx="685800" cy="53340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rot="16200000" flipH="1">
            <a:off x="1790700" y="3314700"/>
            <a:ext cx="3657600" cy="7620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rot="16200000" flipH="1">
            <a:off x="2895600" y="3886200"/>
            <a:ext cx="2514600" cy="7620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3505200" y="4572000"/>
            <a:ext cx="685800" cy="60960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rot="10800000" flipV="1">
            <a:off x="3505200" y="5181600"/>
            <a:ext cx="663575" cy="53340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 rot="16200000" flipH="1">
            <a:off x="3276600" y="4800600"/>
            <a:ext cx="609600" cy="1524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rot="5400000">
            <a:off x="3314700" y="5372100"/>
            <a:ext cx="533400" cy="1524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67" name="TextBox 54"/>
          <p:cNvSpPr txBox="1">
            <a:spLocks noChangeArrowheads="1"/>
          </p:cNvSpPr>
          <p:nvPr/>
        </p:nvSpPr>
        <p:spPr bwMode="auto">
          <a:xfrm>
            <a:off x="3200400" y="71438"/>
            <a:ext cx="3657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latin typeface="Times" panose="02020603050405020304" pitchFamily="18" charset="0"/>
              </a:rPr>
              <a:t>Case 2: Pyramid and Prism</a:t>
            </a:r>
          </a:p>
        </p:txBody>
      </p:sp>
      <p:grpSp>
        <p:nvGrpSpPr>
          <p:cNvPr id="2" name="Group 78"/>
          <p:cNvGrpSpPr>
            <a:grpSpLocks/>
          </p:cNvGrpSpPr>
          <p:nvPr/>
        </p:nvGrpSpPr>
        <p:grpSpPr bwMode="auto">
          <a:xfrm>
            <a:off x="2438400" y="3276600"/>
            <a:ext cx="5562600" cy="2819400"/>
            <a:chOff x="2438400" y="3276600"/>
            <a:chExt cx="5562600" cy="2819400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6019800" y="3276600"/>
              <a:ext cx="0" cy="281940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8001000" y="3276600"/>
              <a:ext cx="0" cy="281940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2438400" y="4267200"/>
              <a:ext cx="5562600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2514600" y="6096000"/>
              <a:ext cx="5486400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" name="Group 96"/>
          <p:cNvGrpSpPr>
            <a:grpSpLocks/>
          </p:cNvGrpSpPr>
          <p:nvPr/>
        </p:nvGrpSpPr>
        <p:grpSpPr bwMode="auto">
          <a:xfrm>
            <a:off x="4953000" y="2055813"/>
            <a:ext cx="2667000" cy="3659187"/>
            <a:chOff x="4953000" y="2055813"/>
            <a:chExt cx="2667000" cy="3659187"/>
          </a:xfrm>
        </p:grpSpPr>
        <p:cxnSp>
          <p:nvCxnSpPr>
            <p:cNvPr id="81" name="Straight Connector 80"/>
            <p:cNvCxnSpPr>
              <a:stCxn id="7" idx="2"/>
            </p:cNvCxnSpPr>
            <p:nvPr/>
          </p:nvCxnSpPr>
          <p:spPr>
            <a:xfrm flipV="1">
              <a:off x="4953000" y="5105400"/>
              <a:ext cx="2057400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4953000" y="4572000"/>
              <a:ext cx="1447800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4953000" y="5715000"/>
              <a:ext cx="2667000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29" idx="0"/>
            </p:cNvCxnSpPr>
            <p:nvPr/>
          </p:nvCxnSpPr>
          <p:spPr>
            <a:xfrm>
              <a:off x="6429375" y="2132013"/>
              <a:ext cx="0" cy="2439987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7620000" y="2055813"/>
              <a:ext cx="0" cy="3659187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7010400" y="3275013"/>
              <a:ext cx="0" cy="1830387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538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 nodeType="clickPar">
                      <p:stCondLst>
                        <p:cond delay="indefinite"/>
                      </p:stCondLst>
                      <p:childTnLst>
                        <p:par>
                          <p:cTn id="1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 nodeType="clickPar">
                      <p:stCondLst>
                        <p:cond delay="indefinite"/>
                      </p:stCondLst>
                      <p:childTnLst>
                        <p:par>
                          <p:cTn id="2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 nodeType="clickPar">
                      <p:stCondLst>
                        <p:cond delay="indefinite"/>
                      </p:stCondLst>
                      <p:childTnLst>
                        <p:par>
                          <p:cTn id="2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26" grpId="0"/>
      <p:bldP spid="27" grpId="0"/>
      <p:bldP spid="28" grpId="0"/>
      <p:bldP spid="29" grpId="0"/>
      <p:bldP spid="30" grpId="0"/>
      <p:bldP spid="31" grpId="0"/>
      <p:bldP spid="36" grpId="0"/>
      <p:bldP spid="37" grpId="0"/>
      <p:bldP spid="60" grpId="0"/>
      <p:bldP spid="61" grpId="0"/>
      <p:bldP spid="66" grpId="0"/>
      <p:bldP spid="6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685800"/>
            <a:ext cx="6557963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1752600" y="4038600"/>
            <a:ext cx="685800" cy="1447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657600" y="4114800"/>
            <a:ext cx="685800" cy="1447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905000" y="2895600"/>
            <a:ext cx="2209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14600" y="1828800"/>
            <a:ext cx="11430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477838"/>
          </a:xfrm>
        </p:spPr>
        <p:txBody>
          <a:bodyPr/>
          <a:lstStyle/>
          <a:p>
            <a:endParaRPr lang="en-US" altLang="en-US"/>
          </a:p>
        </p:txBody>
      </p:sp>
      <p:sp>
        <p:nvSpPr>
          <p:cNvPr id="50179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1816100"/>
          </a:xfrm>
        </p:spPr>
        <p:txBody>
          <a:bodyPr/>
          <a:lstStyle/>
          <a:p>
            <a:endParaRPr lang="en-US" altLang="en-US"/>
          </a:p>
        </p:txBody>
      </p:sp>
      <p:pic>
        <p:nvPicPr>
          <p:cNvPr id="5018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00200"/>
            <a:ext cx="6172200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505200" y="3810000"/>
            <a:ext cx="5867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1" u="none" strike="noStrike" kern="1200" cap="none" spc="0" normalizeH="0" baseline="0" noProof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Thank You for Patient Hearing</a:t>
            </a:r>
          </a:p>
        </p:txBody>
      </p:sp>
    </p:spTree>
    <p:extLst>
      <p:ext uri="{BB962C8B-B14F-4D97-AF65-F5344CB8AC3E}">
        <p14:creationId xmlns:p14="http://schemas.microsoft.com/office/powerpoint/2010/main" val="271081477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85185E-6 C 0.06511 -0.05139 0.13038 -0.10278 0.10365 -0.14514 C 0.07708 -0.1875 -0.11232 -0.20741 -0.15972 -0.25324 C -0.20712 -0.29908 -0.19444 -0.35972 -0.18177 -0.42037 " pathEditMode="relative" rAng="0" ptsTypes="aaaA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00" y="-21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Solids in real world in general</a:t>
            </a:r>
          </a:p>
          <a:p>
            <a:pPr lvl="1"/>
            <a:r>
              <a:rPr lang="en-US" altLang="en-US"/>
              <a:t>Combination of two or more solids</a:t>
            </a:r>
          </a:p>
          <a:p>
            <a:r>
              <a:rPr lang="en-US" altLang="en-US"/>
              <a:t>Definite curve can be seen at intersection of solids</a:t>
            </a:r>
          </a:p>
          <a:p>
            <a:pPr lvl="1"/>
            <a:r>
              <a:rPr lang="en-US" altLang="en-US"/>
              <a:t>Curve of intersection (COI)</a:t>
            </a:r>
          </a:p>
          <a:p>
            <a:pPr lvl="1"/>
            <a:r>
              <a:rPr lang="en-US" altLang="en-US"/>
              <a:t>COI is common to the intersecting solids</a:t>
            </a:r>
          </a:p>
          <a:p>
            <a:pPr lvl="1"/>
            <a:endParaRPr lang="en-US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5105400"/>
            <a:ext cx="260032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575" y="3276600"/>
            <a:ext cx="2562225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76600"/>
            <a:ext cx="245745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21275"/>
            <a:ext cx="3048000" cy="173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225" y="4943475"/>
            <a:ext cx="2390775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276600"/>
            <a:ext cx="2514600" cy="181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8" name="Object 2"/>
          <p:cNvGraphicFramePr>
            <a:graphicFrameLocks noChangeAspect="1"/>
          </p:cNvGraphicFramePr>
          <p:nvPr/>
        </p:nvGraphicFramePr>
        <p:xfrm>
          <a:off x="0" y="228600"/>
          <a:ext cx="4343400" cy="2693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0" name="Photo Editor Photo" r:id="rId3" imgW="4315427" imgH="2676899" progId="MSPhotoEd.3">
                  <p:embed/>
                </p:oleObj>
              </mc:Choice>
              <mc:Fallback>
                <p:oleObj name="Photo Editor Photo" r:id="rId3" imgW="4315427" imgH="2676899" progId="MSPhotoEd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28600"/>
                        <a:ext cx="4343400" cy="2693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Object 3"/>
          <p:cNvGraphicFramePr>
            <a:graphicFrameLocks noChangeAspect="1"/>
          </p:cNvGraphicFramePr>
          <p:nvPr/>
        </p:nvGraphicFramePr>
        <p:xfrm>
          <a:off x="0" y="3352800"/>
          <a:ext cx="3081338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1" name="Photo Editor Photo" r:id="rId5" imgW="2409524" imgH="2561905" progId="MSPhotoEd.3">
                  <p:embed/>
                </p:oleObj>
              </mc:Choice>
              <mc:Fallback>
                <p:oleObj name="Photo Editor Photo" r:id="rId5" imgW="2409524" imgH="2561905" progId="MSPhotoEd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352800"/>
                        <a:ext cx="3081338" cy="327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11" t="16719"/>
          <a:stretch>
            <a:fillRect/>
          </a:stretch>
        </p:blipFill>
        <p:spPr bwMode="auto">
          <a:xfrm>
            <a:off x="5105400" y="3048000"/>
            <a:ext cx="3709988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0" t="29779"/>
          <a:stretch>
            <a:fillRect/>
          </a:stretch>
        </p:blipFill>
        <p:spPr bwMode="auto">
          <a:xfrm>
            <a:off x="4800600" y="228600"/>
            <a:ext cx="4214813" cy="238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23888"/>
            <a:ext cx="8839200" cy="561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612775"/>
            <a:ext cx="8310562" cy="620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Cases of Intersection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latin typeface="Garamond" panose="02020404030301010803" pitchFamily="18" charset="0"/>
              </a:rPr>
              <a:t>The cases of intersection depend on </a:t>
            </a:r>
          </a:p>
          <a:p>
            <a:pPr lvl="1"/>
            <a:r>
              <a:rPr lang="en-US" altLang="en-US">
                <a:latin typeface="Garamond" panose="02020404030301010803" pitchFamily="18" charset="0"/>
              </a:rPr>
              <a:t>Type of intersecting solids, and </a:t>
            </a:r>
          </a:p>
          <a:p>
            <a:pPr lvl="1"/>
            <a:r>
              <a:rPr lang="en-US" altLang="en-US">
                <a:latin typeface="Garamond" panose="02020404030301010803" pitchFamily="18" charset="0"/>
              </a:rPr>
              <a:t>Manner in which they intersect.</a:t>
            </a:r>
          </a:p>
          <a:p>
            <a:endParaRPr lang="en-US" altLang="en-US">
              <a:latin typeface="Garamond" panose="02020404030301010803" pitchFamily="18" charset="0"/>
            </a:endParaRPr>
          </a:p>
          <a:p>
            <a:endParaRPr lang="en-US" altLang="en-US">
              <a:latin typeface="Garamond" panose="02020404030301010803" pitchFamily="18" charset="0"/>
            </a:endParaRPr>
          </a:p>
          <a:p>
            <a:endParaRPr lang="en-US" altLang="en-US">
              <a:latin typeface="Garamond" panose="02020404030301010803" pitchFamily="18" charset="0"/>
            </a:endParaRPr>
          </a:p>
          <a:p>
            <a:endParaRPr lang="en-US" altLang="en-US">
              <a:latin typeface="Garamond" panose="02020404030301010803" pitchFamily="18" charset="0"/>
            </a:endParaRPr>
          </a:p>
          <a:p>
            <a:endParaRPr lang="en-US" altLang="en-US">
              <a:latin typeface="Garamond" panose="02020404030301010803" pitchFamily="18" charset="0"/>
            </a:endParaRPr>
          </a:p>
          <a:p>
            <a:r>
              <a:rPr lang="en-US" altLang="en-US">
                <a:latin typeface="Garamond" panose="02020404030301010803" pitchFamily="18" charset="0"/>
              </a:rPr>
              <a:t>When two solids bounded by plane surfaces such as prism and pyramid penetrate each other, we obtain straight lines as their line of intersection. </a:t>
            </a:r>
            <a:endParaRPr lang="en-US" altLang="en-US"/>
          </a:p>
        </p:txBody>
      </p:sp>
      <p:pic>
        <p:nvPicPr>
          <p:cNvPr id="1229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15"/>
          <a:stretch>
            <a:fillRect/>
          </a:stretch>
        </p:blipFill>
        <p:spPr bwMode="auto">
          <a:xfrm>
            <a:off x="0" y="2389188"/>
            <a:ext cx="9144000" cy="187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33CF214-E1C9-4A7C-ACCD-CF8563703DA3}"/>
                  </a:ext>
                </a:extLst>
              </p14:cNvPr>
              <p14:cNvContentPartPr/>
              <p14:nvPr/>
            </p14:nvContentPartPr>
            <p14:xfrm>
              <a:off x="717480" y="4984920"/>
              <a:ext cx="7499880" cy="952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33CF214-E1C9-4A7C-ACCD-CF8563703D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1640" y="4921560"/>
                <a:ext cx="7531200" cy="1079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Cases of Intersection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latin typeface="Garamond" panose="02020404030301010803" pitchFamily="18" charset="0"/>
              </a:rPr>
              <a:t>Line of intersection between a plane surface and a curved surface of two solids : a prism and a cylinder is a curve. </a:t>
            </a:r>
          </a:p>
          <a:p>
            <a:r>
              <a:rPr lang="en-US" altLang="en-US">
                <a:latin typeface="Garamond" panose="02020404030301010803" pitchFamily="18" charset="0"/>
              </a:rPr>
              <a:t>The line of intersection between two curved surfaces of solids such as cylinder  and cone is a curve.</a:t>
            </a:r>
          </a:p>
          <a:p>
            <a:endParaRPr lang="en-US" altLang="en-US">
              <a:latin typeface="Garamond" panose="02020404030301010803" pitchFamily="18" charset="0"/>
            </a:endParaRPr>
          </a:p>
          <a:p>
            <a:endParaRPr lang="en-US" altLang="en-US">
              <a:latin typeface="Garamond" panose="02020404030301010803" pitchFamily="18" charset="0"/>
            </a:endParaRPr>
          </a:p>
          <a:p>
            <a:endParaRPr lang="en-US" altLang="en-US">
              <a:latin typeface="Garamond" panose="02020404030301010803" pitchFamily="18" charset="0"/>
            </a:endParaRPr>
          </a:p>
          <a:p>
            <a:endParaRPr lang="en-US" altLang="en-US">
              <a:latin typeface="Garamond" panose="02020404030301010803" pitchFamily="18" charset="0"/>
            </a:endParaRPr>
          </a:p>
          <a:p>
            <a:r>
              <a:rPr lang="en-US" altLang="en-US">
                <a:latin typeface="Garamond" panose="02020404030301010803" pitchFamily="18" charset="0"/>
              </a:rPr>
              <a:t>Manner in which solids intersect:</a:t>
            </a:r>
            <a:endParaRPr lang="en-US" alt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7"/>
          <a:stretch>
            <a:fillRect/>
          </a:stretch>
        </p:blipFill>
        <p:spPr bwMode="auto">
          <a:xfrm>
            <a:off x="0" y="2971800"/>
            <a:ext cx="8948738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2000" y="5443538"/>
            <a:ext cx="8001000" cy="133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>
                <a:latin typeface="Garamond" panose="02020404030301010803" pitchFamily="18" charset="0"/>
              </a:rPr>
              <a:t>(i) Axis perpendicular and intersecting 	                (ii) Axis perpendicular and offset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>
                <a:latin typeface="Garamond" panose="02020404030301010803" pitchFamily="18" charset="0"/>
              </a:rPr>
              <a:t>(iii) Axis inclined and intersecting 		(iv) Axis inclined and offset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>
                <a:latin typeface="Garamond" panose="02020404030301010803" pitchFamily="18" charset="0"/>
              </a:rPr>
              <a:t>(v) Axis parallel and coinciding 		(vi) Axis parallel and offset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2162" name="Object 2"/>
          <p:cNvGraphicFramePr>
            <a:graphicFrameLocks noChangeAspect="1"/>
          </p:cNvGraphicFramePr>
          <p:nvPr/>
        </p:nvGraphicFramePr>
        <p:xfrm>
          <a:off x="533400" y="681038"/>
          <a:ext cx="2052638" cy="264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2" name="CorelPhotoPaint.Image.11" r:id="rId4" imgW="2349206" imgH="3022222" progId="CorelPhotoPaint.Image.11">
                  <p:embed/>
                </p:oleObj>
              </mc:Choice>
              <mc:Fallback>
                <p:oleObj name="CorelPhotoPaint.Image.11" r:id="rId4" imgW="2349206" imgH="3022222" progId="CorelPhotoPaint.Image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681038"/>
                        <a:ext cx="2052638" cy="264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2163" name="Object 3"/>
          <p:cNvGraphicFramePr>
            <a:graphicFrameLocks noChangeAspect="1"/>
          </p:cNvGraphicFramePr>
          <p:nvPr/>
        </p:nvGraphicFramePr>
        <p:xfrm>
          <a:off x="6553200" y="685800"/>
          <a:ext cx="2009775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3" name="CorelPhotoPaint.Image.11" r:id="rId6" imgW="1879365" imgH="2565079" progId="CorelPhotoPaint.Image.11">
                  <p:embed/>
                </p:oleObj>
              </mc:Choice>
              <mc:Fallback>
                <p:oleObj name="CorelPhotoPaint.Image.11" r:id="rId6" imgW="1879365" imgH="2565079" progId="CorelPhotoPaint.Image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685800"/>
                        <a:ext cx="2009775" cy="274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2164" name="Object 4"/>
          <p:cNvGraphicFramePr>
            <a:graphicFrameLocks noChangeAspect="1"/>
          </p:cNvGraphicFramePr>
          <p:nvPr/>
        </p:nvGraphicFramePr>
        <p:xfrm>
          <a:off x="3124200" y="571500"/>
          <a:ext cx="2667000" cy="289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4" name="CorelPhotoPaint.Image.11" r:id="rId8" imgW="3250794" imgH="3530159" progId="CorelPhotoPaint.Image.11">
                  <p:embed/>
                </p:oleObj>
              </mc:Choice>
              <mc:Fallback>
                <p:oleObj name="CorelPhotoPaint.Image.11" r:id="rId8" imgW="3250794" imgH="3530159" progId="CorelPhotoPaint.Image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571500"/>
                        <a:ext cx="2667000" cy="289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2165" name="Object 5"/>
          <p:cNvGraphicFramePr>
            <a:graphicFrameLocks noChangeAspect="1"/>
          </p:cNvGraphicFramePr>
          <p:nvPr/>
        </p:nvGraphicFramePr>
        <p:xfrm>
          <a:off x="2209800" y="4114800"/>
          <a:ext cx="2362200" cy="168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5" name="CorelPhotoPaint.Image.11" r:id="rId10" imgW="3174603" imgH="2260317" progId="CorelPhotoPaint.Image.11">
                  <p:embed/>
                </p:oleObj>
              </mc:Choice>
              <mc:Fallback>
                <p:oleObj name="CorelPhotoPaint.Image.11" r:id="rId10" imgW="3174603" imgH="2260317" progId="CorelPhotoPaint.Image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4114800"/>
                        <a:ext cx="2362200" cy="168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2166" name="Object 6"/>
          <p:cNvGraphicFramePr>
            <a:graphicFrameLocks noChangeAspect="1"/>
          </p:cNvGraphicFramePr>
          <p:nvPr/>
        </p:nvGraphicFramePr>
        <p:xfrm>
          <a:off x="457200" y="4191000"/>
          <a:ext cx="1757363" cy="180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6" name="CorelPhotoPaint.Image.11" r:id="rId12" imgW="1460317" imgH="1498413" progId="CorelPhotoPaint.Image.11">
                  <p:embed/>
                </p:oleObj>
              </mc:Choice>
              <mc:Fallback>
                <p:oleObj name="CorelPhotoPaint.Image.11" r:id="rId12" imgW="1460317" imgH="1498413" progId="CorelPhotoPaint.Image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4191000"/>
                        <a:ext cx="1757363" cy="180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2167" name="Object 7"/>
          <p:cNvGraphicFramePr>
            <a:graphicFrameLocks noChangeAspect="1"/>
          </p:cNvGraphicFramePr>
          <p:nvPr/>
        </p:nvGraphicFramePr>
        <p:xfrm>
          <a:off x="6858000" y="3648075"/>
          <a:ext cx="1905000" cy="179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7" name="CorelPhotoPaint.Image.11" r:id="rId14" imgW="1942857" imgH="1828571" progId="CorelPhotoPaint.Image.11">
                  <p:embed/>
                </p:oleObj>
              </mc:Choice>
              <mc:Fallback>
                <p:oleObj name="CorelPhotoPaint.Image.11" r:id="rId14" imgW="1942857" imgH="1828571" progId="CorelPhotoPaint.Image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3648075"/>
                        <a:ext cx="1905000" cy="179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2168" name="Object 8"/>
          <p:cNvGraphicFramePr>
            <a:graphicFrameLocks noChangeAspect="1"/>
          </p:cNvGraphicFramePr>
          <p:nvPr/>
        </p:nvGraphicFramePr>
        <p:xfrm>
          <a:off x="4419600" y="4038600"/>
          <a:ext cx="2209800" cy="168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8" name="CorelPhotoPaint.Image.11" r:id="rId16" imgW="2285714" imgH="1739683" progId="CorelPhotoPaint.Image.11">
                  <p:embed/>
                </p:oleObj>
              </mc:Choice>
              <mc:Fallback>
                <p:oleObj name="CorelPhotoPaint.Image.11" r:id="rId16" imgW="2285714" imgH="1739683" progId="CorelPhotoPaint.Image.11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4038600"/>
                        <a:ext cx="2209800" cy="168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2169" name="Text Box 9"/>
          <p:cNvSpPr txBox="1">
            <a:spLocks noChangeArrowheads="1"/>
          </p:cNvSpPr>
          <p:nvPr/>
        </p:nvSpPr>
        <p:spPr bwMode="auto">
          <a:xfrm>
            <a:off x="304800" y="3124200"/>
            <a:ext cx="2682875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A machine component having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two intersecting cylindrical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surfaces with the axis at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 acute angle </a:t>
            </a:r>
            <a:r>
              <a:rPr lang="en-US" altLang="en-US" sz="1400">
                <a:solidFill>
                  <a:srgbClr val="000000"/>
                </a:solidFill>
              </a:rPr>
              <a:t>to</a:t>
            </a:r>
            <a:r>
              <a:rPr lang="en-US" altLang="en-US" sz="1600">
                <a:solidFill>
                  <a:srgbClr val="000000"/>
                </a:solidFill>
              </a:rPr>
              <a:t> each other. </a:t>
            </a:r>
          </a:p>
        </p:txBody>
      </p:sp>
      <p:sp>
        <p:nvSpPr>
          <p:cNvPr id="732170" name="Text Box 10"/>
          <p:cNvSpPr txBox="1">
            <a:spLocks noChangeArrowheads="1"/>
          </p:cNvSpPr>
          <p:nvPr/>
        </p:nvSpPr>
        <p:spPr bwMode="auto">
          <a:xfrm>
            <a:off x="6615113" y="3143250"/>
            <a:ext cx="2528887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Intersection of a Cylindrical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main and Branch Pipe.</a:t>
            </a:r>
          </a:p>
        </p:txBody>
      </p:sp>
      <p:sp>
        <p:nvSpPr>
          <p:cNvPr id="732171" name="Text Box 11"/>
          <p:cNvSpPr txBox="1">
            <a:spLocks noChangeArrowheads="1"/>
          </p:cNvSpPr>
          <p:nvPr/>
        </p:nvSpPr>
        <p:spPr bwMode="auto">
          <a:xfrm>
            <a:off x="6653213" y="5643563"/>
            <a:ext cx="2457450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Pump lid having shape of a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hexagonal Prism and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Hemi-sphere intersecting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each other.</a:t>
            </a:r>
          </a:p>
        </p:txBody>
      </p:sp>
      <p:sp>
        <p:nvSpPr>
          <p:cNvPr id="732172" name="Text Box 12"/>
          <p:cNvSpPr txBox="1">
            <a:spLocks noChangeArrowheads="1"/>
          </p:cNvSpPr>
          <p:nvPr/>
        </p:nvSpPr>
        <p:spPr bwMode="auto">
          <a:xfrm>
            <a:off x="2667000" y="6019800"/>
            <a:ext cx="15621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Forged End of a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Connecting Rod.</a:t>
            </a:r>
          </a:p>
        </p:txBody>
      </p:sp>
      <p:sp>
        <p:nvSpPr>
          <p:cNvPr id="732173" name="Text Box 13"/>
          <p:cNvSpPr txBox="1">
            <a:spLocks noChangeArrowheads="1"/>
          </p:cNvSpPr>
          <p:nvPr/>
        </p:nvSpPr>
        <p:spPr bwMode="auto">
          <a:xfrm>
            <a:off x="457200" y="6019800"/>
            <a:ext cx="1697038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A Feeding Hopper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In industry.</a:t>
            </a:r>
          </a:p>
        </p:txBody>
      </p:sp>
      <p:sp>
        <p:nvSpPr>
          <p:cNvPr id="732174" name="Text Box 14"/>
          <p:cNvSpPr txBox="1">
            <a:spLocks noChangeArrowheads="1"/>
          </p:cNvSpPr>
          <p:nvPr/>
        </p:nvSpPr>
        <p:spPr bwMode="auto">
          <a:xfrm>
            <a:off x="3505200" y="3157538"/>
            <a:ext cx="2573338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An Industrial Dust collector.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Intersection of two cylinders.</a:t>
            </a:r>
          </a:p>
        </p:txBody>
      </p:sp>
      <p:sp>
        <p:nvSpPr>
          <p:cNvPr id="732175" name="Text Box 15"/>
          <p:cNvSpPr txBox="1">
            <a:spLocks noChangeArrowheads="1"/>
          </p:cNvSpPr>
          <p:nvPr/>
        </p:nvSpPr>
        <p:spPr bwMode="auto">
          <a:xfrm>
            <a:off x="4800600" y="5981700"/>
            <a:ext cx="15748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Two Cylindrical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surfaces.</a:t>
            </a:r>
          </a:p>
        </p:txBody>
      </p:sp>
      <p:grpSp>
        <p:nvGrpSpPr>
          <p:cNvPr id="732176" name="Group 16"/>
          <p:cNvGrpSpPr>
            <a:grpSpLocks/>
          </p:cNvGrpSpPr>
          <p:nvPr/>
        </p:nvGrpSpPr>
        <p:grpSpPr bwMode="auto">
          <a:xfrm>
            <a:off x="457200" y="57150"/>
            <a:ext cx="8305800" cy="685800"/>
            <a:chOff x="288" y="36"/>
            <a:chExt cx="5232" cy="432"/>
          </a:xfrm>
        </p:grpSpPr>
        <p:sp>
          <p:nvSpPr>
            <p:cNvPr id="14382" name="Rectangle 17"/>
            <p:cNvSpPr>
              <a:spLocks noChangeArrowheads="1"/>
            </p:cNvSpPr>
            <p:nvPr/>
          </p:nvSpPr>
          <p:spPr bwMode="auto">
            <a:xfrm>
              <a:off x="288" y="36"/>
              <a:ext cx="5232" cy="432"/>
            </a:xfrm>
            <a:prstGeom prst="rect">
              <a:avLst/>
            </a:prstGeom>
            <a:solidFill>
              <a:schemeClr val="hlink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4383" name="Text Box 18"/>
            <p:cNvSpPr txBox="1">
              <a:spLocks noChangeArrowheads="1"/>
            </p:cNvSpPr>
            <p:nvPr/>
          </p:nvSpPr>
          <p:spPr bwMode="auto">
            <a:xfrm>
              <a:off x="360" y="80"/>
              <a:ext cx="5118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>
                  <a:solidFill>
                    <a:srgbClr val="D60093"/>
                  </a:solidFill>
                  <a:latin typeface="Arial" panose="020B0604020202020204" pitchFamily="34" charset="0"/>
                </a:rPr>
                <a:t>SOME ACTUAL OBJECTS ARE SHOWN, SHOWING </a:t>
              </a:r>
              <a:r>
                <a:rPr lang="en-US" altLang="en-US" sz="1600" b="1">
                  <a:solidFill>
                    <a:srgbClr val="3333CC"/>
                  </a:solidFill>
                  <a:latin typeface="Arial" panose="020B0604020202020204" pitchFamily="34" charset="0"/>
                </a:rPr>
                <a:t>CURVES OF INTERSECTIONS</a:t>
              </a:r>
              <a:r>
                <a:rPr lang="en-US" altLang="en-US" sz="1600" b="1">
                  <a:solidFill>
                    <a:srgbClr val="D60093"/>
                  </a:solidFill>
                  <a:latin typeface="Arial" panose="020B0604020202020204" pitchFamily="34" charset="0"/>
                </a:rPr>
                <a:t>.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>
                  <a:solidFill>
                    <a:srgbClr val="D60093"/>
                  </a:solidFill>
                  <a:latin typeface="Arial" panose="020B0604020202020204" pitchFamily="34" charset="0"/>
                </a:rPr>
                <a:t>BY WHITE ARROWS.</a:t>
              </a:r>
            </a:p>
          </p:txBody>
        </p:sp>
      </p:grpSp>
      <p:grpSp>
        <p:nvGrpSpPr>
          <p:cNvPr id="732179" name="Group 19"/>
          <p:cNvGrpSpPr>
            <a:grpSpLocks/>
          </p:cNvGrpSpPr>
          <p:nvPr/>
        </p:nvGrpSpPr>
        <p:grpSpPr bwMode="auto">
          <a:xfrm>
            <a:off x="533400" y="1905000"/>
            <a:ext cx="762000" cy="304800"/>
            <a:chOff x="336" y="1200"/>
            <a:chExt cx="480" cy="192"/>
          </a:xfrm>
        </p:grpSpPr>
        <p:sp>
          <p:nvSpPr>
            <p:cNvPr id="14379" name="Line 20"/>
            <p:cNvSpPr>
              <a:spLocks noChangeShapeType="1"/>
            </p:cNvSpPr>
            <p:nvPr/>
          </p:nvSpPr>
          <p:spPr bwMode="auto">
            <a:xfrm flipV="1">
              <a:off x="624" y="1200"/>
              <a:ext cx="192" cy="9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4380" name="Line 21"/>
            <p:cNvSpPr>
              <a:spLocks noChangeShapeType="1"/>
            </p:cNvSpPr>
            <p:nvPr/>
          </p:nvSpPr>
          <p:spPr bwMode="auto">
            <a:xfrm flipH="1">
              <a:off x="624" y="1248"/>
              <a:ext cx="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4381" name="Line 22"/>
            <p:cNvSpPr>
              <a:spLocks noChangeShapeType="1"/>
            </p:cNvSpPr>
            <p:nvPr/>
          </p:nvSpPr>
          <p:spPr bwMode="auto">
            <a:xfrm flipV="1">
              <a:off x="336" y="1266"/>
              <a:ext cx="348" cy="1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32183" name="Group 23"/>
          <p:cNvGrpSpPr>
            <a:grpSpLocks/>
          </p:cNvGrpSpPr>
          <p:nvPr/>
        </p:nvGrpSpPr>
        <p:grpSpPr bwMode="auto">
          <a:xfrm>
            <a:off x="6477000" y="1966913"/>
            <a:ext cx="838200" cy="471487"/>
            <a:chOff x="4080" y="1239"/>
            <a:chExt cx="528" cy="297"/>
          </a:xfrm>
        </p:grpSpPr>
        <p:sp>
          <p:nvSpPr>
            <p:cNvPr id="14377" name="Line 24"/>
            <p:cNvSpPr>
              <a:spLocks noChangeShapeType="1"/>
            </p:cNvSpPr>
            <p:nvPr/>
          </p:nvSpPr>
          <p:spPr bwMode="auto">
            <a:xfrm>
              <a:off x="4272" y="1344"/>
              <a:ext cx="336" cy="192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4378" name="Line 25"/>
            <p:cNvSpPr>
              <a:spLocks noChangeShapeType="1"/>
            </p:cNvSpPr>
            <p:nvPr/>
          </p:nvSpPr>
          <p:spPr bwMode="auto">
            <a:xfrm>
              <a:off x="4080" y="1239"/>
              <a:ext cx="288" cy="16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32186" name="Group 26"/>
          <p:cNvGrpSpPr>
            <a:grpSpLocks/>
          </p:cNvGrpSpPr>
          <p:nvPr/>
        </p:nvGrpSpPr>
        <p:grpSpPr bwMode="auto">
          <a:xfrm>
            <a:off x="2514600" y="5105400"/>
            <a:ext cx="381000" cy="381000"/>
            <a:chOff x="1584" y="3216"/>
            <a:chExt cx="240" cy="240"/>
          </a:xfrm>
        </p:grpSpPr>
        <p:sp>
          <p:nvSpPr>
            <p:cNvPr id="14375" name="Line 27"/>
            <p:cNvSpPr>
              <a:spLocks noChangeShapeType="1"/>
            </p:cNvSpPr>
            <p:nvPr/>
          </p:nvSpPr>
          <p:spPr bwMode="auto">
            <a:xfrm flipV="1">
              <a:off x="1584" y="3216"/>
              <a:ext cx="240" cy="24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4376" name="Line 28"/>
            <p:cNvSpPr>
              <a:spLocks noChangeShapeType="1"/>
            </p:cNvSpPr>
            <p:nvPr/>
          </p:nvSpPr>
          <p:spPr bwMode="auto">
            <a:xfrm flipH="1">
              <a:off x="1584" y="3312"/>
              <a:ext cx="144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32189" name="Group 29"/>
          <p:cNvGrpSpPr>
            <a:grpSpLocks/>
          </p:cNvGrpSpPr>
          <p:nvPr/>
        </p:nvGrpSpPr>
        <p:grpSpPr bwMode="auto">
          <a:xfrm>
            <a:off x="504825" y="4953000"/>
            <a:ext cx="714375" cy="76200"/>
            <a:chOff x="318" y="3120"/>
            <a:chExt cx="450" cy="48"/>
          </a:xfrm>
        </p:grpSpPr>
        <p:sp>
          <p:nvSpPr>
            <p:cNvPr id="14373" name="Line 30"/>
            <p:cNvSpPr>
              <a:spLocks noChangeShapeType="1"/>
            </p:cNvSpPr>
            <p:nvPr/>
          </p:nvSpPr>
          <p:spPr bwMode="auto">
            <a:xfrm flipV="1">
              <a:off x="336" y="3120"/>
              <a:ext cx="432" cy="48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4374" name="Line 31"/>
            <p:cNvSpPr>
              <a:spLocks noChangeShapeType="1"/>
            </p:cNvSpPr>
            <p:nvPr/>
          </p:nvSpPr>
          <p:spPr bwMode="auto">
            <a:xfrm flipH="1">
              <a:off x="318" y="3150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32192" name="Group 32"/>
          <p:cNvGrpSpPr>
            <a:grpSpLocks/>
          </p:cNvGrpSpPr>
          <p:nvPr/>
        </p:nvGrpSpPr>
        <p:grpSpPr bwMode="auto">
          <a:xfrm>
            <a:off x="4648200" y="4343400"/>
            <a:ext cx="762000" cy="533400"/>
            <a:chOff x="2928" y="2736"/>
            <a:chExt cx="480" cy="336"/>
          </a:xfrm>
        </p:grpSpPr>
        <p:sp>
          <p:nvSpPr>
            <p:cNvPr id="14371" name="Line 33"/>
            <p:cNvSpPr>
              <a:spLocks noChangeShapeType="1"/>
            </p:cNvSpPr>
            <p:nvPr/>
          </p:nvSpPr>
          <p:spPr bwMode="auto">
            <a:xfrm>
              <a:off x="2928" y="2736"/>
              <a:ext cx="480" cy="33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4372" name="Line 34"/>
            <p:cNvSpPr>
              <a:spLocks noChangeShapeType="1"/>
            </p:cNvSpPr>
            <p:nvPr/>
          </p:nvSpPr>
          <p:spPr bwMode="auto">
            <a:xfrm flipH="1" flipV="1">
              <a:off x="2958" y="2784"/>
              <a:ext cx="24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32195" name="Group 35"/>
          <p:cNvGrpSpPr>
            <a:grpSpLocks/>
          </p:cNvGrpSpPr>
          <p:nvPr/>
        </p:nvGrpSpPr>
        <p:grpSpPr bwMode="auto">
          <a:xfrm>
            <a:off x="7439025" y="4381500"/>
            <a:ext cx="169863" cy="1233488"/>
            <a:chOff x="4686" y="2760"/>
            <a:chExt cx="107" cy="777"/>
          </a:xfrm>
        </p:grpSpPr>
        <p:sp>
          <p:nvSpPr>
            <p:cNvPr id="14369" name="Line 36"/>
            <p:cNvSpPr>
              <a:spLocks noChangeShapeType="1"/>
            </p:cNvSpPr>
            <p:nvPr/>
          </p:nvSpPr>
          <p:spPr bwMode="auto">
            <a:xfrm rot="702786" flipV="1">
              <a:off x="4686" y="2760"/>
              <a:ext cx="1" cy="72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4370" name="Line 37"/>
            <p:cNvSpPr>
              <a:spLocks noChangeShapeType="1"/>
            </p:cNvSpPr>
            <p:nvPr/>
          </p:nvSpPr>
          <p:spPr bwMode="auto">
            <a:xfrm rot="1493688" flipV="1">
              <a:off x="4762" y="2775"/>
              <a:ext cx="31" cy="762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32198" name="Group 38"/>
          <p:cNvGrpSpPr>
            <a:grpSpLocks/>
          </p:cNvGrpSpPr>
          <p:nvPr/>
        </p:nvGrpSpPr>
        <p:grpSpPr bwMode="auto">
          <a:xfrm>
            <a:off x="4419600" y="1752600"/>
            <a:ext cx="1257300" cy="200025"/>
            <a:chOff x="2784" y="1104"/>
            <a:chExt cx="792" cy="126"/>
          </a:xfrm>
        </p:grpSpPr>
        <p:sp>
          <p:nvSpPr>
            <p:cNvPr id="14367" name="Line 39"/>
            <p:cNvSpPr>
              <a:spLocks noChangeShapeType="1"/>
            </p:cNvSpPr>
            <p:nvPr/>
          </p:nvSpPr>
          <p:spPr bwMode="auto">
            <a:xfrm flipH="1" flipV="1">
              <a:off x="2784" y="1104"/>
              <a:ext cx="480" cy="69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4368" name="Line 40"/>
            <p:cNvSpPr>
              <a:spLocks noChangeShapeType="1"/>
            </p:cNvSpPr>
            <p:nvPr/>
          </p:nvSpPr>
          <p:spPr bwMode="auto">
            <a:xfrm rot="-302017">
              <a:off x="3240" y="1152"/>
              <a:ext cx="336" cy="7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4360" name="Group 48"/>
          <p:cNvGrpSpPr>
            <a:grpSpLocks/>
          </p:cNvGrpSpPr>
          <p:nvPr/>
        </p:nvGrpSpPr>
        <p:grpSpPr bwMode="auto">
          <a:xfrm>
            <a:off x="8016875" y="46038"/>
            <a:ext cx="1096963" cy="182562"/>
            <a:chOff x="5050" y="29"/>
            <a:chExt cx="691" cy="115"/>
          </a:xfrm>
        </p:grpSpPr>
        <p:sp>
          <p:nvSpPr>
            <p:cNvPr id="14361" name="AutoShape 49">
              <a:hlinkClick r:id="rId18" action="ppaction://hlinksldjump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050" y="29"/>
              <a:ext cx="115" cy="115"/>
            </a:xfrm>
            <a:prstGeom prst="actionButtonHome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4362" name="AutoShape 50">
              <a:hlinkClick r:id="" action="ppaction://hlinkshowjump?jump=previousslide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280" y="29"/>
              <a:ext cx="116" cy="115"/>
            </a:xfrm>
            <a:prstGeom prst="actionButtonBackPrevious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4363" name="AutoShape 51">
              <a:hlinkClick r:id="" action="ppaction://hlinkshowjump?jump=nextslide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396" y="29"/>
              <a:ext cx="115" cy="115"/>
            </a:xfrm>
            <a:prstGeom prst="actionButtonForwardNext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4364" name="AutoShape 52">
              <a:hlinkClick r:id="" action="ppaction://hlinkshowjump?jump=firstslide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165" y="29"/>
              <a:ext cx="115" cy="115"/>
            </a:xfrm>
            <a:prstGeom prst="actionButtonBeginning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4365" name="AutoShape 53">
              <a:hlinkClick r:id="" action="ppaction://hlinkshowjump?jump=lastslide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511" y="29"/>
              <a:ext cx="115" cy="115"/>
            </a:xfrm>
            <a:prstGeom prst="actionButtonEnd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4366" name="AutoShape 54">
              <a:hlinkClick r:id="" action="ppaction://hlinkshowjump?jump=endshow" highlightClick="1"/>
            </p:cNvPr>
            <p:cNvSpPr>
              <a:spLocks noChangeAspect="1" noChangeArrowheads="1"/>
            </p:cNvSpPr>
            <p:nvPr/>
          </p:nvSpPr>
          <p:spPr bwMode="auto">
            <a:xfrm>
              <a:off x="5626" y="29"/>
              <a:ext cx="115" cy="115"/>
            </a:xfrm>
            <a:prstGeom prst="actionButtonBlank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32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32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32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32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32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32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32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32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32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32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32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32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32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32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32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32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32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32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32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32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32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32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32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32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32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32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32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732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32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32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732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732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732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732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732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732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732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732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32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732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732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732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732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732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2169" grpId="0" autoUpdateAnimBg="0"/>
      <p:bldP spid="732170" grpId="0" autoUpdateAnimBg="0"/>
      <p:bldP spid="732171" grpId="0" autoUpdateAnimBg="0"/>
      <p:bldP spid="732172" grpId="0" autoUpdateAnimBg="0"/>
      <p:bldP spid="732173" grpId="0" autoUpdateAnimBg="0"/>
      <p:bldP spid="732174" grpId="0" autoUpdateAnimBg="0"/>
      <p:bldP spid="732175" grpId="0" autoUpdateAnimBg="0"/>
    </p:bld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1_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low">
  <a:themeElements>
    <a:clrScheme name="Custom 1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000000"/>
      </a:hlink>
      <a:folHlink>
        <a:srgbClr val="000000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>
        <a:ln w="38100">
          <a:solidFill>
            <a:srgbClr val="0033CC"/>
          </a:solidFill>
          <a:prstDash val="solid"/>
          <a:headEnd type="none" w="med" len="med"/>
          <a:tailEnd type="none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2700">
          <a:solidFill>
            <a:schemeClr val="tx1"/>
          </a:solidFill>
          <a:prstDash val="solid"/>
          <a:headEnd type="none" w="med" len="med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defRPr sz="1400" smtClean="0">
            <a:latin typeface="Times New Roman" pitchFamily="18" charset="0"/>
            <a:cs typeface="Times New Roman" pitchFamily="18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2481</TotalTime>
  <Words>1853</Words>
  <Application>Microsoft Office PowerPoint</Application>
  <PresentationFormat>On-screen Show (4:3)</PresentationFormat>
  <Paragraphs>502</Paragraphs>
  <Slides>26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45" baseType="lpstr">
      <vt:lpstr>Adobe Garamond Pro Bold</vt:lpstr>
      <vt:lpstr>Arial</vt:lpstr>
      <vt:lpstr>Calibri</vt:lpstr>
      <vt:lpstr>Franklin Gothic Book</vt:lpstr>
      <vt:lpstr>Franklin Gothic Medium</vt:lpstr>
      <vt:lpstr>Garamond</vt:lpstr>
      <vt:lpstr>Monotype Corsiva</vt:lpstr>
      <vt:lpstr>Tahoma</vt:lpstr>
      <vt:lpstr>Times</vt:lpstr>
      <vt:lpstr>Times New Roman</vt:lpstr>
      <vt:lpstr>Wingdings</vt:lpstr>
      <vt:lpstr>Wingdings 2</vt:lpstr>
      <vt:lpstr>Default Design</vt:lpstr>
      <vt:lpstr>1_Default Design</vt:lpstr>
      <vt:lpstr>Flow</vt:lpstr>
      <vt:lpstr>2_Default Design</vt:lpstr>
      <vt:lpstr>Bitmap Image</vt:lpstr>
      <vt:lpstr>Photo Editor Photo</vt:lpstr>
      <vt:lpstr>CorelPhotoPaint.Image.11</vt:lpstr>
      <vt:lpstr>OBSERVE the cases neatly where a cone or pyramid is involved </vt:lpstr>
      <vt:lpstr>PowerPoint Presentation</vt:lpstr>
      <vt:lpstr>Introduction</vt:lpstr>
      <vt:lpstr>PowerPoint Presentation</vt:lpstr>
      <vt:lpstr>PowerPoint Presentation</vt:lpstr>
      <vt:lpstr>PowerPoint Presentation</vt:lpstr>
      <vt:lpstr>Cases of Intersection</vt:lpstr>
      <vt:lpstr>Cases of Intersection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Few More Typical Constructions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m2</dc:creator>
  <cp:lastModifiedBy>Pradnesh Kalkar</cp:lastModifiedBy>
  <cp:revision>193</cp:revision>
  <dcterms:created xsi:type="dcterms:W3CDTF">2007-08-18T14:38:34Z</dcterms:created>
  <dcterms:modified xsi:type="dcterms:W3CDTF">2019-10-16T14:25:03Z</dcterms:modified>
</cp:coreProperties>
</file>